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9" r:id="rId3"/>
    <p:sldId id="1181" r:id="rId4"/>
    <p:sldId id="1199" r:id="rId5"/>
    <p:sldId id="1200" r:id="rId6"/>
    <p:sldId id="1201" r:id="rId7"/>
    <p:sldId id="1255" r:id="rId8"/>
    <p:sldId id="1256" r:id="rId9"/>
    <p:sldId id="1202" r:id="rId10"/>
    <p:sldId id="1203" r:id="rId11"/>
    <p:sldId id="1204" r:id="rId13"/>
    <p:sldId id="1205" r:id="rId14"/>
    <p:sldId id="1206" r:id="rId15"/>
    <p:sldId id="1208" r:id="rId16"/>
    <p:sldId id="1209" r:id="rId17"/>
    <p:sldId id="1211" r:id="rId18"/>
    <p:sldId id="1212" r:id="rId19"/>
    <p:sldId id="1213" r:id="rId20"/>
    <p:sldId id="1258" r:id="rId21"/>
    <p:sldId id="1259" r:id="rId22"/>
    <p:sldId id="1260" r:id="rId23"/>
    <p:sldId id="1214" r:id="rId24"/>
    <p:sldId id="1257" r:id="rId25"/>
    <p:sldId id="1215" r:id="rId26"/>
    <p:sldId id="1216" r:id="rId27"/>
    <p:sldId id="1217" r:id="rId28"/>
    <p:sldId id="1218" r:id="rId29"/>
    <p:sldId id="1219" r:id="rId30"/>
    <p:sldId id="1221" r:id="rId31"/>
    <p:sldId id="1261" r:id="rId32"/>
    <p:sldId id="1262" r:id="rId33"/>
    <p:sldId id="1264" r:id="rId34"/>
    <p:sldId id="1265" r:id="rId35"/>
    <p:sldId id="1223" r:id="rId36"/>
    <p:sldId id="1266" r:id="rId37"/>
    <p:sldId id="1267" r:id="rId38"/>
    <p:sldId id="1268" r:id="rId39"/>
    <p:sldId id="1269" r:id="rId40"/>
    <p:sldId id="1270" r:id="rId41"/>
    <p:sldId id="1271" r:id="rId42"/>
    <p:sldId id="1227" r:id="rId43"/>
    <p:sldId id="1272" r:id="rId44"/>
    <p:sldId id="1273" r:id="rId45"/>
    <p:sldId id="1274" r:id="rId46"/>
    <p:sldId id="1275" r:id="rId47"/>
    <p:sldId id="1281" r:id="rId48"/>
    <p:sldId id="1276" r:id="rId49"/>
    <p:sldId id="1277" r:id="rId50"/>
    <p:sldId id="1278" r:id="rId51"/>
    <p:sldId id="1279" r:id="rId52"/>
    <p:sldId id="1280" r:id="rId53"/>
    <p:sldId id="1282" r:id="rId54"/>
    <p:sldId id="1232" r:id="rId55"/>
    <p:sldId id="1244" r:id="rId56"/>
    <p:sldId id="1287" r:id="rId57"/>
    <p:sldId id="1288" r:id="rId58"/>
    <p:sldId id="1234" r:id="rId59"/>
    <p:sldId id="1235" r:id="rId60"/>
    <p:sldId id="1283" r:id="rId61"/>
    <p:sldId id="1284" r:id="rId62"/>
    <p:sldId id="1238" r:id="rId63"/>
    <p:sldId id="1240" r:id="rId64"/>
    <p:sldId id="1242" r:id="rId65"/>
    <p:sldId id="1289" r:id="rId66"/>
    <p:sldId id="1290" r:id="rId67"/>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CBAC"/>
    <a:srgbClr val="FF3300"/>
    <a:srgbClr val="FFFF66"/>
    <a:srgbClr val="A33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showGuides="1">
      <p:cViewPr varScale="1">
        <p:scale>
          <a:sx n="84" d="100"/>
          <a:sy n="84" d="100"/>
        </p:scale>
        <p:origin x="-1548" y="-78"/>
      </p:cViewPr>
      <p:guideLst>
        <p:guide orient="horz" pos="2077"/>
        <p:guide pos="290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endParaRPr lang="zh-CN" altLang="en-US"/>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endParaRPr lang="zh-CN" altLang="en-US"/>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PhAnim="0">
  <p:cSld name="1_标题幻灯片">
    <p:bg>
      <p:bgPr>
        <a:blipFill rotWithShape="1">
          <a:blip r:embed="rId2" cstate="print">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endParaRPr lang="zh-CN" altLang="en-US"/>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endParaRPr lang="zh-CN" altLang="en-US"/>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cstate="print"/>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03835" y="1191578"/>
            <a:ext cx="8229600" cy="1144587"/>
          </a:xfrm>
        </p:spPr>
        <p:txBody>
          <a:bodyPr/>
          <a:lstStyle>
            <a:lvl1pPr>
              <a:defRPr sz="3200">
                <a:solidFill>
                  <a:srgbClr val="FF0000"/>
                </a:solidFill>
              </a:defRPr>
            </a:lvl1pPr>
          </a:lstStyle>
          <a:p>
            <a:r>
              <a:rPr lang="zh-CN" altLang="en-US" smtClean="0"/>
              <a:t>标题样式</a:t>
            </a:r>
            <a:endParaRPr lang="zh-CN" altLang="en-US"/>
          </a:p>
        </p:txBody>
      </p:sp>
      <p:sp>
        <p:nvSpPr>
          <p:cNvPr id="3" name="内容占位符 2"/>
          <p:cNvSpPr>
            <a:spLocks noGrp="1"/>
          </p:cNvSpPr>
          <p:nvPr>
            <p:ph idx="1"/>
          </p:nvPr>
        </p:nvSpPr>
        <p:spPr>
          <a:xfrm>
            <a:off x="300990" y="2523490"/>
            <a:ext cx="8493760" cy="356933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4" name="图片 3"/>
          <p:cNvPicPr>
            <a:picLocks noChangeAspect="1"/>
          </p:cNvPicPr>
          <p:nvPr userDrawn="1"/>
        </p:nvPicPr>
        <p:blipFill>
          <a:blip r:embed="rId3" cstate="print"/>
          <a:srcRect l="32515"/>
          <a:stretch>
            <a:fillRect/>
          </a:stretch>
        </p:blipFill>
        <p:spPr>
          <a:xfrm>
            <a:off x="5995670" y="5996305"/>
            <a:ext cx="3140710" cy="8026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6" cstate="print"/>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endParaRPr lang="zh-CN" altLang="en-US"/>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jpeg"/><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jpe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jpeg"/><Relationship Id="rId1" Type="http://schemas.openxmlformats.org/officeDocument/2006/relationships/hyperlink" Target="http://fcgrb.gxnews.com.cn/news/20070828/fcgbdxw/093021.htm"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jpeg"/><Relationship Id="rId1" Type="http://schemas.openxmlformats.org/officeDocument/2006/relationships/image" Target="../media/image30.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jpeg"/><Relationship Id="rId1" Type="http://schemas.openxmlformats.org/officeDocument/2006/relationships/hyperlink" Target="http://zl.xhby.net/xhrb70/rw/" TargetMode="Externa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jpeg"/><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4.jpeg"/><Relationship Id="rId1"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4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8.jpeg"/><Relationship Id="rId1" Type="http://schemas.openxmlformats.org/officeDocument/2006/relationships/image" Target="../media/image47.jpe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3.jpeg"/><Relationship Id="rId1"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0.jpeg"/><Relationship Id="rId1" Type="http://schemas.openxmlformats.org/officeDocument/2006/relationships/image" Target="../media/image59.jpeg"/></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0.jpeg"/><Relationship Id="rId1" Type="http://schemas.openxmlformats.org/officeDocument/2006/relationships/image" Target="../media/image6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hyperlink" Target="&#27611;&#26031;&#21338;&#24328;%205.mp4" TargetMode="External"/><Relationship Id="rId3" Type="http://schemas.openxmlformats.org/officeDocument/2006/relationships/hyperlink" Target="&#20844;&#31169;&#21512;&#33829;&#65292;12.MPG" TargetMode="External"/><Relationship Id="rId2" Type="http://schemas.openxmlformats.org/officeDocument/2006/relationships/hyperlink" Target="&#32852;&#21512;&#36215;&#26469;&#65292;11.MPG" TargetMode="External"/><Relationship Id="rId1" Type="http://schemas.openxmlformats.org/officeDocument/2006/relationships/image" Target="../media/image7.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endParaRPr lang="zh-CN" sz="4000" b="1"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endParaRPr lang="zh-CN" altLang="en-US" sz="2400" kern="1200" baseline="0">
              <a:solidFill>
                <a:srgbClr val="7030A0"/>
              </a:solidFill>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2019</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endPar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占位符 10241"/>
          <p:cNvSpPr>
            <a:spLocks noGrp="1"/>
          </p:cNvSpPr>
          <p:nvPr>
            <p:ph idx="1"/>
          </p:nvPr>
        </p:nvSpPr>
        <p:spPr>
          <a:xfrm>
            <a:off x="469900" y="1270000"/>
            <a:ext cx="8313420" cy="4975860"/>
          </a:xfrm>
        </p:spPr>
        <p:txBody>
          <a:bodyPr anchor="t"/>
          <a:lstStyle/>
          <a:p>
            <a:pPr algn="just">
              <a:lnSpc>
                <a:spcPct val="160000"/>
              </a:lnSpc>
              <a:buClr>
                <a:srgbClr val="FF0000"/>
              </a:buClr>
              <a:buFont typeface="Wingdings" panose="05000000000000000000" pitchFamily="2" charset="2"/>
              <a:buChar char="p"/>
            </a:pPr>
            <a:r>
              <a:rPr lang="zh-CN" altLang="en-US" b="1" dirty="0">
                <a:solidFill>
                  <a:srgbClr val="FF0000"/>
                </a:solidFill>
                <a:latin typeface="微软雅黑" panose="020B0503020204020204" charset="-122"/>
                <a:ea typeface="微软雅黑" panose="020B0503020204020204" charset="-122"/>
              </a:rPr>
              <a:t>社会主要矛盾</a:t>
            </a:r>
            <a:endParaRPr lang="zh-CN" altLang="en-US" b="1" dirty="0">
              <a:solidFill>
                <a:srgbClr val="FF0000"/>
              </a:solidFill>
              <a:latin typeface="微软雅黑" panose="020B0503020204020204" charset="-122"/>
              <a:ea typeface="微软雅黑" panose="020B0503020204020204" charset="-122"/>
            </a:endParaRPr>
          </a:p>
          <a:p>
            <a:pPr marL="0" indent="0" algn="just">
              <a:lnSpc>
                <a:spcPct val="160000"/>
              </a:lnSpc>
              <a:buNone/>
            </a:pPr>
            <a:r>
              <a:rPr lang="zh-CN" altLang="en-US" sz="2400" dirty="0">
                <a:latin typeface="微软雅黑" panose="020B0503020204020204" charset="-122"/>
                <a:ea typeface="微软雅黑" panose="020B0503020204020204" charset="-122"/>
              </a:rPr>
              <a:t>       新中国成立到土地改革完成前。这一时期中国社会的主要矛盾是</a:t>
            </a:r>
            <a:r>
              <a:rPr lang="zh-CN" altLang="en-US" sz="2400" b="1" dirty="0">
                <a:solidFill>
                  <a:schemeClr val="accent2">
                    <a:lumMod val="75000"/>
                  </a:schemeClr>
                </a:solidFill>
                <a:latin typeface="微软雅黑" panose="020B0503020204020204" charset="-122"/>
                <a:ea typeface="微软雅黑" panose="020B0503020204020204" charset="-122"/>
              </a:rPr>
              <a:t>人民大众同帝国主义、封建主义和国民党残余势力之间的矛盾</a:t>
            </a:r>
            <a:r>
              <a:rPr lang="zh-CN" altLang="en-US"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lgn="just">
              <a:lnSpc>
                <a:spcPct val="160000"/>
              </a:lnSpc>
              <a:buNone/>
            </a:pPr>
            <a:r>
              <a:rPr lang="zh-CN" altLang="en-US" sz="2400" dirty="0">
                <a:latin typeface="微软雅黑" panose="020B0503020204020204" charset="-122"/>
                <a:ea typeface="微软雅黑" panose="020B0503020204020204" charset="-122"/>
              </a:rPr>
              <a:t>        </a:t>
            </a:r>
            <a:r>
              <a:rPr lang="zh-CN" altLang="en-US" sz="2400" b="1" dirty="0">
                <a:solidFill>
                  <a:schemeClr val="accent2">
                    <a:lumMod val="75000"/>
                  </a:schemeClr>
                </a:solidFill>
                <a:latin typeface="微软雅黑" panose="020B0503020204020204" charset="-122"/>
                <a:ea typeface="微软雅黑" panose="020B0503020204020204" charset="-122"/>
              </a:rPr>
              <a:t>党的主要任务</a:t>
            </a:r>
            <a:r>
              <a:rPr lang="zh-CN" altLang="en-US" sz="2400" dirty="0">
                <a:latin typeface="微软雅黑" panose="020B0503020204020204" charset="-122"/>
                <a:ea typeface="微软雅黑" panose="020B0503020204020204" charset="-122"/>
              </a:rPr>
              <a:t>是继续完成新民主主义革命的遗留任务，没收国民党官僚资本和继续进行土地改革，巩固人民民主政权，迅速恢复和发展国民经济。</a:t>
            </a:r>
            <a:endParaRPr lang="zh-CN" altLang="en-US" sz="2400" dirty="0">
              <a:latin typeface="微软雅黑" panose="020B0503020204020204" charset="-122"/>
              <a:ea typeface="微软雅黑" panose="020B0503020204020204" charset="-122"/>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占位符 11265"/>
          <p:cNvSpPr>
            <a:spLocks noGrp="1"/>
          </p:cNvSpPr>
          <p:nvPr>
            <p:ph idx="1"/>
          </p:nvPr>
        </p:nvSpPr>
        <p:spPr>
          <a:xfrm>
            <a:off x="469900" y="1270000"/>
            <a:ext cx="8135938" cy="4525963"/>
          </a:xfrm>
        </p:spPr>
        <p:txBody>
          <a:bodyPr anchor="t"/>
          <a:lstStyle/>
          <a:p>
            <a:pPr marL="0" indent="0" algn="just">
              <a:lnSpc>
                <a:spcPct val="160000"/>
              </a:lnSpc>
              <a:buNone/>
            </a:pPr>
            <a:r>
              <a:rPr lang="zh-CN" altLang="en-US" sz="2400" dirty="0">
                <a:latin typeface="微软雅黑" panose="020B0503020204020204" charset="-122"/>
                <a:ea typeface="微软雅黑" panose="020B0503020204020204" charset="-122"/>
              </a:rPr>
              <a:t>       从1953年到1956年底社会主义改造的基本完成。到1952年，随着国民党反动残余势力被消灭，镇压反革命运动取得伟大胜利，特别是土地改革的顺利完成，使国内的阶级关系发生历史性的变化。</a:t>
            </a:r>
            <a:endParaRPr lang="zh-CN" altLang="en-US" sz="2400" dirty="0">
              <a:latin typeface="微软雅黑" panose="020B0503020204020204" charset="-122"/>
              <a:ea typeface="微软雅黑" panose="020B0503020204020204" charset="-122"/>
            </a:endParaRPr>
          </a:p>
          <a:p>
            <a:pPr marL="0" indent="0" algn="just">
              <a:lnSpc>
                <a:spcPct val="160000"/>
              </a:lnSpc>
              <a:buNone/>
            </a:pPr>
            <a:r>
              <a:rPr lang="zh-CN" altLang="en-US" sz="2400" dirty="0">
                <a:latin typeface="微软雅黑" panose="020B0503020204020204" charset="-122"/>
                <a:ea typeface="微软雅黑" panose="020B0503020204020204" charset="-122"/>
              </a:rPr>
              <a:t>       毛泽东指出，</a:t>
            </a:r>
            <a:r>
              <a:rPr lang="zh-CN" altLang="en-US" sz="2400" dirty="0">
                <a:solidFill>
                  <a:srgbClr val="FF0000"/>
                </a:solidFill>
                <a:latin typeface="微软雅黑" panose="020B0503020204020204" charset="-122"/>
                <a:ea typeface="微软雅黑" panose="020B0503020204020204" charset="-122"/>
              </a:rPr>
              <a:t>在解决土地问题以后，新民主主义社会的基本矛盾，国内是无产阶级同资产阶级的矛盾，国外是中国同帝国主义国家的矛盾。</a:t>
            </a:r>
            <a:endParaRPr lang="zh-CN" altLang="en-US" sz="2400" dirty="0">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文本占位符 12289"/>
          <p:cNvSpPr>
            <a:spLocks noGrp="1"/>
          </p:cNvSpPr>
          <p:nvPr>
            <p:ph idx="1"/>
          </p:nvPr>
        </p:nvSpPr>
        <p:spPr>
          <a:xfrm>
            <a:off x="285750" y="1212850"/>
            <a:ext cx="8801100" cy="5243830"/>
          </a:xfrm>
        </p:spPr>
        <p:txBody>
          <a:bodyPr anchor="t"/>
          <a:lstStyle/>
          <a:p>
            <a:pPr>
              <a:lnSpc>
                <a:spcPct val="170000"/>
              </a:lnSpc>
              <a:buClr>
                <a:srgbClr val="FF0000"/>
              </a:buClr>
              <a:buFont typeface="Wingdings" panose="05000000000000000000" pitchFamily="2" charset="2"/>
              <a:buChar char="p"/>
            </a:pPr>
            <a:r>
              <a:rPr lang="zh-CN" altLang="en-US" sz="2400" b="1">
                <a:solidFill>
                  <a:srgbClr val="FF0000"/>
                </a:solidFill>
                <a:latin typeface="微软雅黑" panose="020B0503020204020204" charset="-122"/>
                <a:ea typeface="微软雅黑" panose="020B0503020204020204" charset="-122"/>
                <a:sym typeface="+mn-ea"/>
              </a:rPr>
              <a:t>新民主主义社会的发展趋势</a:t>
            </a:r>
            <a:endParaRPr lang="zh-CN" altLang="en-US" sz="2400" dirty="0">
              <a:latin typeface="微软雅黑" panose="020B0503020204020204" charset="-122"/>
              <a:ea typeface="微软雅黑" panose="020B0503020204020204" charset="-122"/>
            </a:endParaRPr>
          </a:p>
          <a:p>
            <a:pPr marL="457200" lvl="1" indent="0">
              <a:lnSpc>
                <a:spcPct val="150000"/>
              </a:lnSpc>
              <a:buClr>
                <a:srgbClr val="000099"/>
              </a:buClr>
              <a:buNone/>
            </a:pPr>
            <a:r>
              <a:rPr lang="zh-CN" altLang="en-US" dirty="0">
                <a:latin typeface="微软雅黑" panose="020B0503020204020204" charset="-122"/>
                <a:ea typeface="微软雅黑" panose="020B0503020204020204" charset="-122"/>
                <a:sym typeface="+mn-ea"/>
              </a:rPr>
              <a:t>     </a:t>
            </a:r>
            <a:r>
              <a:rPr lang="zh-CN" altLang="en-US" b="1" dirty="0">
                <a:solidFill>
                  <a:schemeClr val="accent2">
                    <a:lumMod val="75000"/>
                  </a:schemeClr>
                </a:solidFill>
                <a:latin typeface="微软雅黑" panose="020B0503020204020204" charset="-122"/>
                <a:ea typeface="微软雅黑" panose="020B0503020204020204" charset="-122"/>
                <a:sym typeface="+mn-ea"/>
              </a:rPr>
              <a:t>  社会主义的因素在经济和政治上都已居于领导地位</a:t>
            </a:r>
            <a:r>
              <a:rPr lang="zh-CN" altLang="en-US" dirty="0">
                <a:latin typeface="微软雅黑" panose="020B0503020204020204" charset="-122"/>
                <a:ea typeface="微软雅黑" panose="020B0503020204020204" charset="-122"/>
                <a:sym typeface="+mn-ea"/>
              </a:rPr>
              <a:t>，但非社会主义因素仍有很大比重。随着发展，社会主义因素将不断增长并获得最终胜利。</a:t>
            </a:r>
            <a:endParaRPr lang="zh-CN" altLang="en-US" dirty="0">
              <a:latin typeface="微软雅黑" panose="020B0503020204020204" charset="-122"/>
              <a:ea typeface="微软雅黑" panose="020B0503020204020204" charset="-122"/>
              <a:sym typeface="+mn-ea"/>
            </a:endParaRPr>
          </a:p>
          <a:p>
            <a:pPr marL="457200" lvl="1" indent="0">
              <a:lnSpc>
                <a:spcPct val="150000"/>
              </a:lnSpc>
              <a:buClr>
                <a:srgbClr val="000099"/>
              </a:buClr>
              <a:buNone/>
            </a:pPr>
            <a:r>
              <a:rPr lang="zh-CN" altLang="en-US" dirty="0">
                <a:solidFill>
                  <a:srgbClr val="000066"/>
                </a:solidFill>
                <a:latin typeface="微软雅黑" panose="020B0503020204020204" charset="-122"/>
                <a:ea typeface="微软雅黑" panose="020B0503020204020204" charset="-122"/>
                <a:sym typeface="+mn-ea"/>
              </a:rPr>
              <a:t>        在过渡时期，社会主义因素和资本主义因素之间不可避免地存在着</a:t>
            </a:r>
            <a:r>
              <a:rPr lang="zh-CN" altLang="en-US" dirty="0">
                <a:solidFill>
                  <a:srgbClr val="FF0000"/>
                </a:solidFill>
                <a:latin typeface="微软雅黑" panose="020B0503020204020204" charset="-122"/>
                <a:ea typeface="微软雅黑" panose="020B0503020204020204" charset="-122"/>
                <a:sym typeface="+mn-ea"/>
              </a:rPr>
              <a:t>限制与反限制、改造与反改造</a:t>
            </a:r>
            <a:r>
              <a:rPr lang="zh-CN" altLang="en-US" dirty="0">
                <a:solidFill>
                  <a:srgbClr val="000066"/>
                </a:solidFill>
                <a:latin typeface="微软雅黑" panose="020B0503020204020204" charset="-122"/>
                <a:ea typeface="微软雅黑" panose="020B0503020204020204" charset="-122"/>
                <a:sym typeface="+mn-ea"/>
              </a:rPr>
              <a:t>的矛盾和斗争。这种矛盾和斗争的结果，决定着中国社会的发展方向。</a:t>
            </a:r>
            <a:endParaRPr lang="zh-CN" altLang="en-US" dirty="0">
              <a:solidFill>
                <a:srgbClr val="000066"/>
              </a:solidFill>
              <a:latin typeface="微软雅黑" panose="020B0503020204020204" charset="-122"/>
              <a:ea typeface="微软雅黑" panose="020B0503020204020204" charset="-122"/>
              <a:sym typeface="+mn-ea"/>
            </a:endParaRPr>
          </a:p>
          <a:p>
            <a:pPr marL="457200" lvl="1" algn="l">
              <a:lnSpc>
                <a:spcPct val="150000"/>
              </a:lnSpc>
              <a:buClr>
                <a:srgbClr val="000099"/>
              </a:buClr>
              <a:buNone/>
            </a:pPr>
            <a:r>
              <a:rPr lang="zh-CN" altLang="en-US" dirty="0">
                <a:latin typeface="微软雅黑" panose="020B0503020204020204" charset="-122"/>
                <a:ea typeface="微软雅黑" panose="020B0503020204020204" charset="-122"/>
                <a:sym typeface="+mn-ea"/>
              </a:rPr>
              <a:t>          我国的新民主主义社会，必须适时地逐步过渡到社会主义社会。</a:t>
            </a:r>
            <a:endParaRPr lang="zh-CN" altLang="en-US" sz="2400" dirty="0">
              <a:latin typeface="微软雅黑" panose="020B0503020204020204" charset="-122"/>
              <a:ea typeface="微软雅黑" panose="020B0503020204020204" charset="-122"/>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文本占位符 14337"/>
          <p:cNvSpPr>
            <a:spLocks noGrp="1"/>
          </p:cNvSpPr>
          <p:nvPr>
            <p:ph idx="1"/>
          </p:nvPr>
        </p:nvSpPr>
        <p:spPr>
          <a:xfrm>
            <a:off x="254000" y="1137920"/>
            <a:ext cx="7346315" cy="781685"/>
          </a:xfrm>
        </p:spPr>
        <p:txBody>
          <a:bodyPr anchor="t"/>
          <a:lstStyle/>
          <a:p>
            <a:pPr marL="0" indent="0">
              <a:lnSpc>
                <a:spcPct val="160000"/>
              </a:lnSpc>
              <a:buNone/>
            </a:pPr>
            <a:r>
              <a:rPr lang="zh-CN" altLang="en-US" sz="2800" b="1" dirty="0">
                <a:solidFill>
                  <a:srgbClr val="FF0000"/>
                </a:solidFill>
                <a:latin typeface="微软雅黑" panose="020B0503020204020204" charset="-122"/>
                <a:ea typeface="微软雅黑" panose="020B0503020204020204" charset="-122"/>
              </a:rPr>
              <a:t>二、党在过渡时期的总路线及其理论依据</a:t>
            </a:r>
            <a:endParaRPr lang="zh-CN" altLang="en-US" sz="2800" b="1" dirty="0">
              <a:solidFill>
                <a:srgbClr val="FF0000"/>
              </a:solidFill>
              <a:latin typeface="微软雅黑" panose="020B0503020204020204" charset="-122"/>
              <a:ea typeface="微软雅黑" panose="020B0503020204020204" charset="-122"/>
            </a:endParaRPr>
          </a:p>
          <a:p>
            <a:pPr marL="0" lvl="1" indent="0">
              <a:lnSpc>
                <a:spcPct val="130000"/>
              </a:lnSpc>
              <a:buClr>
                <a:srgbClr val="FF0000"/>
              </a:buClr>
              <a:buNone/>
            </a:pPr>
            <a:endParaRPr lang="zh-CN" altLang="en-US" sz="2400" dirty="0">
              <a:latin typeface="微软雅黑" panose="020B0503020204020204" charset="-122"/>
              <a:ea typeface="微软雅黑" panose="020B0503020204020204" charset="-122"/>
            </a:endParaRPr>
          </a:p>
          <a:p>
            <a:pPr marL="0" indent="0">
              <a:lnSpc>
                <a:spcPct val="160000"/>
              </a:lnSpc>
              <a:buClr>
                <a:srgbClr val="FF0000"/>
              </a:buClr>
              <a:buFont typeface="Wingdings" panose="05000000000000000000" pitchFamily="2" charset="2"/>
              <a:buNone/>
            </a:pPr>
            <a:endParaRPr lang="zh-CN" altLang="en-US" sz="2000" dirty="0"/>
          </a:p>
        </p:txBody>
      </p:sp>
      <p:sp>
        <p:nvSpPr>
          <p:cNvPr id="3" name="文本框 2"/>
          <p:cNvSpPr txBox="1"/>
          <p:nvPr/>
        </p:nvSpPr>
        <p:spPr>
          <a:xfrm>
            <a:off x="476250" y="2005330"/>
            <a:ext cx="8170545" cy="4225925"/>
          </a:xfrm>
          <a:prstGeom prst="rect">
            <a:avLst/>
          </a:prstGeom>
          <a:noFill/>
        </p:spPr>
        <p:txBody>
          <a:bodyPr wrap="square" rtlCol="0">
            <a:spAutoFit/>
          </a:bodyPr>
          <a:p>
            <a:pPr marL="0" lvl="1" indent="0">
              <a:lnSpc>
                <a:spcPct val="140000"/>
              </a:lnSpc>
              <a:buClr>
                <a:srgbClr val="FF0000"/>
              </a:buClr>
              <a:buNone/>
            </a:pPr>
            <a:r>
              <a:rPr lang="zh-CN" altLang="en-US" sz="2400" b="1" dirty="0">
                <a:solidFill>
                  <a:schemeClr val="tx1"/>
                </a:solidFill>
                <a:latin typeface="微软雅黑" panose="020B0503020204020204" charset="-122"/>
                <a:ea typeface="微软雅黑" panose="020B0503020204020204" charset="-122"/>
                <a:sym typeface="+mn-ea"/>
              </a:rPr>
              <a:t>1.党在过渡时期总路线的提出</a:t>
            </a:r>
            <a:endParaRPr lang="zh-CN" altLang="en-US" sz="2400" dirty="0">
              <a:latin typeface="微软雅黑" panose="020B0503020204020204" charset="-122"/>
              <a:ea typeface="微软雅黑" panose="020B0503020204020204" charset="-122"/>
            </a:endParaRPr>
          </a:p>
          <a:p>
            <a:pPr marL="0" lvl="1" indent="0">
              <a:lnSpc>
                <a:spcPct val="140000"/>
              </a:lnSpc>
              <a:buClr>
                <a:srgbClr val="FF0000"/>
              </a:buClr>
              <a:buNone/>
            </a:pPr>
            <a:r>
              <a:rPr lang="zh-CN" altLang="en-US" sz="2400" dirty="0">
                <a:solidFill>
                  <a:schemeClr val="tx2"/>
                </a:solidFill>
                <a:latin typeface="微软雅黑" panose="020B0503020204020204" charset="-122"/>
                <a:ea typeface="微软雅黑" panose="020B0503020204020204" charset="-122"/>
                <a:sym typeface="+mn-ea"/>
              </a:rPr>
              <a:t>    在如何实现过渡的问题上的探索：</a:t>
            </a:r>
            <a:r>
              <a:rPr lang="en-US" altLang="zh-CN" sz="2400" b="1" dirty="0">
                <a:solidFill>
                  <a:schemeClr val="accent2"/>
                </a:solidFill>
                <a:effectLst>
                  <a:outerShdw blurRad="38100" dist="38100" dir="2700000">
                    <a:srgbClr val="FFFFFF"/>
                  </a:outerShdw>
                </a:effectLst>
                <a:latin typeface="楷体" panose="02010609060101010101" charset="-122"/>
                <a:ea typeface="楷体" panose="02010609060101010101" charset="-122"/>
                <a:sym typeface="+mn-ea"/>
              </a:rPr>
              <a:t>  </a:t>
            </a:r>
            <a:endParaRPr lang="zh-CN" altLang="en-US" sz="2400" dirty="0">
              <a:solidFill>
                <a:schemeClr val="tx2"/>
              </a:solidFill>
              <a:latin typeface="微软雅黑" panose="020B0503020204020204" charset="-122"/>
              <a:ea typeface="微软雅黑" panose="020B0503020204020204" charset="-122"/>
            </a:endParaRPr>
          </a:p>
          <a:p>
            <a:pPr marL="0" lvl="1" indent="0">
              <a:lnSpc>
                <a:spcPct val="140000"/>
              </a:lnSpc>
              <a:buClr>
                <a:srgbClr val="FF0000"/>
              </a:buClr>
              <a:buNone/>
            </a:pPr>
            <a:r>
              <a:rPr lang="zh-CN" altLang="en-US" sz="2400" dirty="0">
                <a:solidFill>
                  <a:schemeClr val="tx2"/>
                </a:solidFill>
                <a:latin typeface="微软雅黑" panose="020B0503020204020204" charset="-122"/>
                <a:ea typeface="微软雅黑" panose="020B0503020204020204" charset="-122"/>
                <a:sym typeface="+mn-ea"/>
              </a:rPr>
              <a:t>        党关于过渡的最初一些设想：先用三个五年计划搞工业化建设，再向社会主义过渡，</a:t>
            </a:r>
            <a:r>
              <a:rPr lang="zh-CN" altLang="en-US" sz="2400" b="1" dirty="0">
                <a:solidFill>
                  <a:schemeClr val="accent2">
                    <a:lumMod val="75000"/>
                  </a:schemeClr>
                </a:solidFill>
                <a:latin typeface="微软雅黑" panose="020B0503020204020204" charset="-122"/>
                <a:ea typeface="微软雅黑" panose="020B0503020204020204" charset="-122"/>
                <a:sym typeface="+mn-ea"/>
              </a:rPr>
              <a:t>时间上</a:t>
            </a:r>
            <a:r>
              <a:rPr lang="zh-CN" altLang="en-US" sz="2400" dirty="0">
                <a:solidFill>
                  <a:schemeClr val="tx2"/>
                </a:solidFill>
                <a:latin typeface="微软雅黑" panose="020B0503020204020204" charset="-122"/>
                <a:ea typeface="微软雅黑" panose="020B0503020204020204" charset="-122"/>
                <a:sym typeface="+mn-ea"/>
              </a:rPr>
              <a:t>先建设15年到20年再过渡；</a:t>
            </a:r>
            <a:r>
              <a:rPr lang="zh-CN" altLang="en-US" sz="2400" b="1" dirty="0">
                <a:solidFill>
                  <a:schemeClr val="accent2">
                    <a:lumMod val="75000"/>
                  </a:schemeClr>
                </a:solidFill>
                <a:latin typeface="微软雅黑" panose="020B0503020204020204" charset="-122"/>
                <a:ea typeface="微软雅黑" panose="020B0503020204020204" charset="-122"/>
                <a:sym typeface="+mn-ea"/>
              </a:rPr>
              <a:t>条件上</a:t>
            </a:r>
            <a:r>
              <a:rPr lang="zh-CN" altLang="en-US" sz="2400" dirty="0">
                <a:solidFill>
                  <a:schemeClr val="tx2"/>
                </a:solidFill>
                <a:latin typeface="微软雅黑" panose="020B0503020204020204" charset="-122"/>
                <a:ea typeface="微软雅黑" panose="020B0503020204020204" charset="-122"/>
                <a:sym typeface="+mn-ea"/>
              </a:rPr>
              <a:t>，先实现国家工业化，再私营工业国有化和农业集体化；在过渡的</a:t>
            </a:r>
            <a:r>
              <a:rPr lang="zh-CN" altLang="en-US" sz="2400" b="1" dirty="0">
                <a:solidFill>
                  <a:schemeClr val="accent2">
                    <a:lumMod val="75000"/>
                  </a:schemeClr>
                </a:solidFill>
                <a:latin typeface="微软雅黑" panose="020B0503020204020204" charset="-122"/>
                <a:ea typeface="微软雅黑" panose="020B0503020204020204" charset="-122"/>
                <a:sym typeface="+mn-ea"/>
              </a:rPr>
              <a:t>步骤和方式上</a:t>
            </a:r>
            <a:r>
              <a:rPr lang="zh-CN" altLang="en-US" sz="2400" dirty="0">
                <a:solidFill>
                  <a:schemeClr val="tx2"/>
                </a:solidFill>
                <a:latin typeface="微软雅黑" panose="020B0503020204020204" charset="-122"/>
                <a:ea typeface="微软雅黑" panose="020B0503020204020204" charset="-122"/>
                <a:sym typeface="+mn-ea"/>
              </a:rPr>
              <a:t>，工业发展了、国营经济壮大了的时候，再实行资本主义工商业的国有化和个体农业的集体化。</a:t>
            </a:r>
            <a:r>
              <a:rPr lang="zh-CN" altLang="en-US" sz="2400" b="1" dirty="0">
                <a:solidFill>
                  <a:srgbClr val="FF0000"/>
                </a:solidFill>
                <a:latin typeface="微软雅黑" panose="020B0503020204020204" charset="-122"/>
                <a:ea typeface="微软雅黑" panose="020B0503020204020204" charset="-122"/>
                <a:sym typeface="+mn-ea"/>
              </a:rPr>
              <a:t>（</a:t>
            </a:r>
            <a:r>
              <a:rPr lang="en-US" altLang="zh-CN" sz="2400" b="1" dirty="0">
                <a:solidFill>
                  <a:srgbClr val="FF0000"/>
                </a:solidFill>
                <a:latin typeface="微软雅黑" panose="020B0503020204020204" charset="-122"/>
                <a:ea typeface="微软雅黑" panose="020B0503020204020204" charset="-122"/>
                <a:sym typeface="+mn-ea"/>
              </a:rPr>
              <a:t>1951</a:t>
            </a:r>
            <a:r>
              <a:rPr lang="zh-CN" altLang="en-US" sz="2400" b="1" dirty="0">
                <a:solidFill>
                  <a:srgbClr val="FF0000"/>
                </a:solidFill>
                <a:latin typeface="微软雅黑" panose="020B0503020204020204" charset="-122"/>
                <a:ea typeface="微软雅黑" panose="020B0503020204020204" charset="-122"/>
                <a:sym typeface="+mn-ea"/>
              </a:rPr>
              <a:t>年前后）</a:t>
            </a:r>
            <a:endParaRPr lang="zh-CN" altLang="en-US" sz="2400" b="1" dirty="0">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占位符 15361"/>
          <p:cNvSpPr>
            <a:spLocks noGrp="1"/>
          </p:cNvSpPr>
          <p:nvPr>
            <p:ph idx="1"/>
          </p:nvPr>
        </p:nvSpPr>
        <p:spPr>
          <a:xfrm>
            <a:off x="389255" y="1202690"/>
            <a:ext cx="5229225" cy="5422265"/>
          </a:xfrm>
        </p:spPr>
        <p:txBody>
          <a:bodyPr anchor="t"/>
          <a:lstStyle/>
          <a:p>
            <a:pPr marL="0" indent="0">
              <a:lnSpc>
                <a:spcPct val="140000"/>
              </a:lnSpc>
              <a:buClr>
                <a:srgbClr val="FF0000"/>
              </a:buClr>
              <a:buFont typeface="Wingdings" panose="05000000000000000000" pitchFamily="2" charset="2"/>
              <a:buNone/>
            </a:pPr>
            <a:r>
              <a:rPr lang="zh-CN" altLang="en-US" b="1" dirty="0">
                <a:solidFill>
                  <a:srgbClr val="FF0000"/>
                </a:solidFill>
                <a:latin typeface="微软雅黑" panose="020B0503020204020204" charset="-122"/>
                <a:ea typeface="微软雅黑" panose="020B0503020204020204" charset="-122"/>
                <a:sym typeface="+mn-ea"/>
              </a:rPr>
              <a:t>思维转变</a:t>
            </a:r>
            <a:r>
              <a:rPr lang="zh-CN" altLang="en-US" b="1" dirty="0">
                <a:solidFill>
                  <a:srgbClr val="FF0000"/>
                </a:solidFill>
                <a:latin typeface="幼圆" pitchFamily="49" charset="-122"/>
                <a:ea typeface="幼圆" pitchFamily="49" charset="-122"/>
                <a:sym typeface="+mn-ea"/>
              </a:rPr>
              <a:t> </a:t>
            </a:r>
            <a:endParaRPr lang="zh-CN" altLang="en-US" b="1" dirty="0">
              <a:solidFill>
                <a:srgbClr val="FF0000"/>
              </a:solidFill>
              <a:latin typeface="微软雅黑" panose="020B0503020204020204" charset="-122"/>
              <a:ea typeface="微软雅黑" panose="020B0503020204020204" charset="-122"/>
            </a:endParaRPr>
          </a:p>
          <a:p>
            <a:pPr marL="0" indent="0">
              <a:lnSpc>
                <a:spcPct val="140000"/>
              </a:lnSpc>
              <a:buNone/>
            </a:pPr>
            <a:r>
              <a:rPr lang="zh-CN" altLang="en-US" sz="2400" dirty="0">
                <a:latin typeface="微软雅黑" panose="020B0503020204020204" charset="-122"/>
                <a:ea typeface="微软雅黑" panose="020B0503020204020204" charset="-122"/>
              </a:rPr>
              <a:t>       1952年完成民主革命遗留任务，为全面向社会主义过渡奠定了基础。对原来的设想进行了重新思考。</a:t>
            </a:r>
            <a:endParaRPr lang="zh-CN" altLang="en-US" sz="2400" dirty="0">
              <a:latin typeface="微软雅黑" panose="020B0503020204020204" charset="-122"/>
              <a:ea typeface="微软雅黑" panose="020B0503020204020204" charset="-122"/>
            </a:endParaRPr>
          </a:p>
          <a:p>
            <a:pPr marL="0" indent="0">
              <a:lnSpc>
                <a:spcPct val="140000"/>
              </a:lnSpc>
              <a:buNone/>
            </a:pPr>
            <a:r>
              <a:rPr lang="zh-CN" altLang="en-US" sz="2400" dirty="0">
                <a:latin typeface="微软雅黑" panose="020B0503020204020204" charset="-122"/>
                <a:ea typeface="微软雅黑" panose="020B0503020204020204" charset="-122"/>
              </a:rPr>
              <a:t>      1952年9月，毛泽东提出，</a:t>
            </a:r>
            <a:r>
              <a:rPr lang="en-US" altLang="zh-CN" sz="2400" b="1" dirty="0">
                <a:solidFill>
                  <a:schemeClr val="accent2">
                    <a:lumMod val="75000"/>
                  </a:schemeClr>
                </a:solidFill>
                <a:latin typeface="微软雅黑" panose="020B0503020204020204" charset="-122"/>
                <a:ea typeface="微软雅黑" panose="020B0503020204020204" charset="-122"/>
              </a:rPr>
              <a:t>“</a:t>
            </a:r>
            <a:r>
              <a:rPr lang="zh-CN" altLang="en-US" sz="2400" b="1" dirty="0">
                <a:solidFill>
                  <a:schemeClr val="accent2">
                    <a:lumMod val="75000"/>
                  </a:schemeClr>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sym typeface="+mn-ea"/>
              </a:rPr>
              <a:t>现在就要开始，用</a:t>
            </a:r>
            <a:r>
              <a:rPr lang="en-US" altLang="zh-CN" sz="2400" b="1" dirty="0">
                <a:solidFill>
                  <a:schemeClr val="accent2">
                    <a:lumMod val="75000"/>
                  </a:schemeClr>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sym typeface="+mn-ea"/>
              </a:rPr>
              <a:t>10</a:t>
            </a:r>
            <a:r>
              <a:rPr lang="zh-CN" altLang="en-US" sz="2400" b="1" dirty="0">
                <a:solidFill>
                  <a:schemeClr val="accent2">
                    <a:lumMod val="75000"/>
                  </a:schemeClr>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sym typeface="+mn-ea"/>
              </a:rPr>
              <a:t>年到</a:t>
            </a:r>
            <a:r>
              <a:rPr lang="en-US" altLang="zh-CN" sz="2400" b="1" dirty="0">
                <a:solidFill>
                  <a:schemeClr val="accent2">
                    <a:lumMod val="75000"/>
                  </a:schemeClr>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sym typeface="+mn-ea"/>
              </a:rPr>
              <a:t>15</a:t>
            </a:r>
            <a:r>
              <a:rPr lang="zh-CN" altLang="en-US" sz="2400" b="1" dirty="0">
                <a:solidFill>
                  <a:schemeClr val="accent2">
                    <a:lumMod val="75000"/>
                  </a:schemeClr>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sym typeface="+mn-ea"/>
              </a:rPr>
              <a:t>年时间基本上完成向社会主义过渡，而不是</a:t>
            </a:r>
            <a:r>
              <a:rPr lang="en-US" altLang="zh-CN" sz="2400" b="1" dirty="0">
                <a:solidFill>
                  <a:schemeClr val="accent2">
                    <a:lumMod val="75000"/>
                  </a:schemeClr>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sym typeface="+mn-ea"/>
              </a:rPr>
              <a:t>10</a:t>
            </a:r>
            <a:r>
              <a:rPr lang="zh-CN" altLang="en-US" sz="2400" b="1" dirty="0">
                <a:solidFill>
                  <a:schemeClr val="accent2">
                    <a:lumMod val="75000"/>
                  </a:schemeClr>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sym typeface="+mn-ea"/>
              </a:rPr>
              <a:t>年以后才开始过渡 </a:t>
            </a:r>
            <a:r>
              <a:rPr lang="en-US" altLang="zh-CN" sz="2400" b="1" dirty="0">
                <a:solidFill>
                  <a:schemeClr val="accent2">
                    <a:lumMod val="75000"/>
                  </a:schemeClr>
                </a:solidFill>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。时间提前，开始酝酿过渡时期总路线。</a:t>
            </a:r>
            <a:r>
              <a:rPr lang="zh-CN" altLang="en-US" dirty="0">
                <a:latin typeface="微软雅黑" panose="020B0503020204020204" charset="-122"/>
                <a:ea typeface="微软雅黑" panose="020B0503020204020204" charset="-122"/>
              </a:rPr>
              <a:t>   </a:t>
            </a:r>
            <a:r>
              <a:rPr lang="zh-CN" altLang="en-US" dirty="0"/>
              <a:t>                                                                                                                                                                                                  </a:t>
            </a:r>
            <a:endParaRPr lang="zh-CN" altLang="en-US" dirty="0"/>
          </a:p>
        </p:txBody>
      </p:sp>
      <p:pic>
        <p:nvPicPr>
          <p:cNvPr id="18445" name="图片 1"/>
          <p:cNvPicPr>
            <a:picLocks noChangeAspect="1"/>
          </p:cNvPicPr>
          <p:nvPr/>
        </p:nvPicPr>
        <p:blipFill>
          <a:blip r:embed="rId1"/>
          <a:srcRect l="14693" r="16346"/>
          <a:stretch>
            <a:fillRect/>
          </a:stretch>
        </p:blipFill>
        <p:spPr>
          <a:xfrm>
            <a:off x="5828665" y="1934210"/>
            <a:ext cx="2780665" cy="3735070"/>
          </a:xfrm>
          <a:prstGeom prst="rect">
            <a:avLst/>
          </a:prstGeom>
          <a:noFill/>
          <a:ln w="9525">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占位符 17409"/>
          <p:cNvSpPr>
            <a:spLocks noGrp="1"/>
          </p:cNvSpPr>
          <p:nvPr>
            <p:ph idx="1"/>
          </p:nvPr>
        </p:nvSpPr>
        <p:spPr>
          <a:xfrm>
            <a:off x="223520" y="1377950"/>
            <a:ext cx="8634730" cy="4610735"/>
          </a:xfrm>
          <a:noFill/>
        </p:spPr>
        <p:txBody>
          <a:bodyPr anchor="t"/>
          <a:lstStyle/>
          <a:p>
            <a:pPr marL="0" indent="0">
              <a:lnSpc>
                <a:spcPct val="210000"/>
              </a:lnSpc>
              <a:buClr>
                <a:srgbClr val="FF0000"/>
              </a:buClr>
              <a:buNone/>
            </a:pPr>
            <a:r>
              <a:rPr lang="zh-CN" altLang="en-US" sz="2400" b="1" dirty="0">
                <a:solidFill>
                  <a:srgbClr val="FF0000"/>
                </a:solidFill>
                <a:latin typeface="微软雅黑" panose="020B0503020204020204" charset="-122"/>
                <a:ea typeface="微软雅黑" panose="020B0503020204020204" charset="-122"/>
              </a:rPr>
              <a:t> 过渡时期总路线的正式提出</a:t>
            </a:r>
            <a:endParaRPr lang="zh-CN" altLang="en-US" sz="2400" b="1" dirty="0">
              <a:solidFill>
                <a:srgbClr val="FF0000"/>
              </a:solidFill>
              <a:latin typeface="微软雅黑" panose="020B0503020204020204" charset="-122"/>
              <a:ea typeface="微软雅黑" panose="020B0503020204020204" charset="-122"/>
            </a:endParaRPr>
          </a:p>
          <a:p>
            <a:pPr marL="0" indent="0">
              <a:lnSpc>
                <a:spcPct val="150000"/>
              </a:lnSpc>
              <a:buClr>
                <a:srgbClr val="FF0000"/>
              </a:buClr>
              <a:buNone/>
            </a:pPr>
            <a:r>
              <a:rPr lang="en-US" altLang="zh-CN" b="1" dirty="0">
                <a:solidFill>
                  <a:srgbClr val="FF3300"/>
                </a:solidFill>
                <a:effectLst/>
                <a:latin typeface="幼圆" pitchFamily="49" charset="-122"/>
                <a:ea typeface="幼圆" pitchFamily="49" charset="-122"/>
                <a:sym typeface="+mn-ea"/>
              </a:rPr>
              <a:t>   </a:t>
            </a:r>
            <a:r>
              <a:rPr lang="zh-CN" altLang="en-US" sz="2400" dirty="0">
                <a:solidFill>
                  <a:schemeClr val="accent2">
                    <a:lumMod val="75000"/>
                  </a:schemeClr>
                </a:solidFill>
                <a:effectLst/>
                <a:latin typeface="微软雅黑" panose="020B0503020204020204" charset="-122"/>
                <a:ea typeface="微软雅黑" panose="020B0503020204020204" charset="-122"/>
                <a:cs typeface="微软雅黑" panose="020B0503020204020204" charset="-122"/>
                <a:sym typeface="+mn-ea"/>
              </a:rPr>
              <a:t>195</a:t>
            </a:r>
            <a:r>
              <a:rPr lang="en-US" altLang="zh-CN" sz="2400" dirty="0">
                <a:solidFill>
                  <a:schemeClr val="accent2">
                    <a:lumMod val="75000"/>
                  </a:schemeClr>
                </a:solidFill>
                <a:effectLst/>
                <a:latin typeface="微软雅黑" panose="020B0503020204020204" charset="-122"/>
                <a:ea typeface="微软雅黑" panose="020B0503020204020204" charset="-122"/>
                <a:cs typeface="微软雅黑" panose="020B0503020204020204" charset="-122"/>
                <a:sym typeface="+mn-ea"/>
              </a:rPr>
              <a:t>3</a:t>
            </a:r>
            <a:r>
              <a:rPr lang="zh-CN" altLang="en-US" sz="2400" dirty="0">
                <a:solidFill>
                  <a:schemeClr val="accent2">
                    <a:lumMod val="75000"/>
                  </a:schemeClr>
                </a:solidFill>
                <a:effectLst/>
                <a:latin typeface="微软雅黑" panose="020B0503020204020204" charset="-122"/>
                <a:ea typeface="微软雅黑" panose="020B0503020204020204" charset="-122"/>
                <a:cs typeface="微软雅黑" panose="020B0503020204020204" charset="-122"/>
                <a:sym typeface="+mn-ea"/>
              </a:rPr>
              <a:t>年</a:t>
            </a:r>
            <a:r>
              <a:rPr lang="en-US" altLang="zh-CN" sz="2400" dirty="0">
                <a:solidFill>
                  <a:schemeClr val="accent2">
                    <a:lumMod val="75000"/>
                  </a:schemeClr>
                </a:solidFill>
                <a:effectLst/>
                <a:latin typeface="微软雅黑" panose="020B0503020204020204" charset="-122"/>
                <a:ea typeface="微软雅黑" panose="020B0503020204020204" charset="-122"/>
                <a:cs typeface="微软雅黑" panose="020B0503020204020204" charset="-122"/>
                <a:sym typeface="+mn-ea"/>
              </a:rPr>
              <a:t>6</a:t>
            </a:r>
            <a:r>
              <a:rPr lang="zh-CN" altLang="en-US" sz="2400" dirty="0">
                <a:solidFill>
                  <a:schemeClr val="accent2">
                    <a:lumMod val="75000"/>
                  </a:schemeClr>
                </a:solidFill>
                <a:effectLst/>
                <a:latin typeface="微软雅黑" panose="020B0503020204020204" charset="-122"/>
                <a:ea typeface="微软雅黑" panose="020B0503020204020204" charset="-122"/>
                <a:cs typeface="微软雅黑" panose="020B0503020204020204" charset="-122"/>
                <a:sym typeface="+mn-ea"/>
              </a:rPr>
              <a:t>月，毛泽东在中央政治局会议上正式提出过渡时期的总路线和总任务，同年</a:t>
            </a:r>
            <a:r>
              <a:rPr lang="en-US" altLang="zh-CN" sz="2400" dirty="0">
                <a:solidFill>
                  <a:schemeClr val="accent2">
                    <a:lumMod val="75000"/>
                  </a:schemeClr>
                </a:solidFill>
                <a:effectLst/>
                <a:latin typeface="微软雅黑" panose="020B0503020204020204" charset="-122"/>
                <a:ea typeface="微软雅黑" panose="020B0503020204020204" charset="-122"/>
                <a:cs typeface="微软雅黑" panose="020B0503020204020204" charset="-122"/>
                <a:sym typeface="+mn-ea"/>
              </a:rPr>
              <a:t>12</a:t>
            </a:r>
            <a:r>
              <a:rPr lang="zh-CN" altLang="en-US" sz="2400" dirty="0">
                <a:solidFill>
                  <a:schemeClr val="accent2">
                    <a:lumMod val="75000"/>
                  </a:schemeClr>
                </a:solidFill>
                <a:effectLst/>
                <a:latin typeface="微软雅黑" panose="020B0503020204020204" charset="-122"/>
                <a:ea typeface="微软雅黑" panose="020B0503020204020204" charset="-122"/>
                <a:cs typeface="微软雅黑" panose="020B0503020204020204" charset="-122"/>
                <a:sym typeface="+mn-ea"/>
              </a:rPr>
              <a:t>月形成了关于总路线的完整表述。</a:t>
            </a:r>
            <a:endParaRPr lang="zh-CN" altLang="en-US" b="1" dirty="0">
              <a:solidFill>
                <a:srgbClr val="FF0000"/>
              </a:solidFill>
              <a:latin typeface="微软雅黑" panose="020B0503020204020204" charset="-122"/>
              <a:ea typeface="微软雅黑" panose="020B0503020204020204" charset="-122"/>
            </a:endParaRPr>
          </a:p>
          <a:p>
            <a:pPr marL="0" indent="0">
              <a:lnSpc>
                <a:spcPct val="150000"/>
              </a:lnSpc>
              <a:buNone/>
            </a:pPr>
            <a:r>
              <a:rPr lang="zh-CN" altLang="en-US" sz="2400" dirty="0">
                <a:latin typeface="微软雅黑" panose="020B0503020204020204" charset="-122"/>
                <a:ea typeface="微软雅黑" panose="020B0503020204020204" charset="-122"/>
              </a:rPr>
              <a:t>       “从中华人民共和国成立,到社会主义改造基本完成,这是一个过渡时期。党在这个过渡时期的总路线和总任务,是要在一个相当长的时期内,逐步实现国家的社会主义工业化,并逐步实现国家对农业、手工业和对资本主义工商业的社会主义改造。</a:t>
            </a:r>
            <a:r>
              <a:rPr lang="zh-CN" altLang="en-US" sz="1800" dirty="0"/>
              <a:t>”</a:t>
            </a:r>
            <a:endParaRPr lang="zh-CN" altLang="en-US" sz="18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18433" descr="党在过渡时期的总路线 "/>
          <p:cNvPicPr>
            <a:picLocks noChangeAspect="1"/>
          </p:cNvPicPr>
          <p:nvPr/>
        </p:nvPicPr>
        <p:blipFill>
          <a:blip r:embed="rId1" cstate="print"/>
          <a:srcRect r="12604" b="16205"/>
          <a:stretch>
            <a:fillRect/>
          </a:stretch>
        </p:blipFill>
        <p:spPr>
          <a:xfrm>
            <a:off x="612775" y="1341438"/>
            <a:ext cx="4038600" cy="2733675"/>
          </a:xfrm>
          <a:prstGeom prst="rect">
            <a:avLst/>
          </a:prstGeom>
          <a:noFill/>
          <a:ln w="9525">
            <a:noFill/>
          </a:ln>
        </p:spPr>
      </p:pic>
      <p:pic>
        <p:nvPicPr>
          <p:cNvPr id="17410" name="图片 18434" descr="总路线"/>
          <p:cNvPicPr>
            <a:picLocks noChangeAspect="1"/>
          </p:cNvPicPr>
          <p:nvPr/>
        </p:nvPicPr>
        <p:blipFill>
          <a:blip r:embed="rId2" cstate="print"/>
          <a:srcRect l="10532" t="11310" r="9196" b="15135"/>
          <a:stretch>
            <a:fillRect/>
          </a:stretch>
        </p:blipFill>
        <p:spPr>
          <a:xfrm>
            <a:off x="5219700" y="1341438"/>
            <a:ext cx="3224213" cy="2767012"/>
          </a:xfrm>
          <a:prstGeom prst="rect">
            <a:avLst/>
          </a:prstGeom>
          <a:noFill/>
          <a:ln w="9525">
            <a:noFill/>
          </a:ln>
        </p:spPr>
      </p:pic>
      <p:sp>
        <p:nvSpPr>
          <p:cNvPr id="17411" name="文本框 18435"/>
          <p:cNvSpPr txBox="1"/>
          <p:nvPr/>
        </p:nvSpPr>
        <p:spPr>
          <a:xfrm>
            <a:off x="901700" y="4365625"/>
            <a:ext cx="3382963" cy="1554163"/>
          </a:xfrm>
          <a:prstGeom prst="rect">
            <a:avLst/>
          </a:prstGeom>
          <a:noFill/>
          <a:ln w="9525">
            <a:noFill/>
          </a:ln>
        </p:spPr>
        <p:txBody>
          <a:bodyPr wrap="square" anchor="t">
            <a:spAutoFit/>
          </a:bodyPr>
          <a:lstStyle/>
          <a:p>
            <a:r>
              <a:rPr lang="en-US" altLang="zh-CN" sz="2400" b="1">
                <a:solidFill>
                  <a:srgbClr val="FF0000"/>
                </a:solidFill>
                <a:latin typeface="黑体" panose="02010609060101010101" pitchFamily="2" charset="-122"/>
                <a:ea typeface="黑体" panose="02010609060101010101" pitchFamily="2" charset="-122"/>
              </a:rPr>
              <a:t>1954</a:t>
            </a:r>
            <a:r>
              <a:rPr lang="zh-CN" altLang="en-US" sz="2400" b="1">
                <a:solidFill>
                  <a:srgbClr val="FF0000"/>
                </a:solidFill>
                <a:latin typeface="黑体" panose="02010609060101010101" pitchFamily="2" charset="-122"/>
                <a:ea typeface="黑体" panose="02010609060101010101" pitchFamily="2" charset="-122"/>
              </a:rPr>
              <a:t>年全国人大一次会议在中南海举行，在这次会议上，把过渡时期总路线载入了宪法</a:t>
            </a:r>
            <a:endParaRPr lang="zh-CN" altLang="en-US" sz="2400" b="1">
              <a:solidFill>
                <a:srgbClr val="FF0000"/>
              </a:solidFill>
              <a:latin typeface="黑体" panose="02010609060101010101" pitchFamily="2" charset="-122"/>
              <a:ea typeface="黑体" panose="02010609060101010101" pitchFamily="2" charset="-122"/>
            </a:endParaRPr>
          </a:p>
        </p:txBody>
      </p:sp>
      <p:sp>
        <p:nvSpPr>
          <p:cNvPr id="17412" name="文本框 18436"/>
          <p:cNvSpPr txBox="1"/>
          <p:nvPr/>
        </p:nvSpPr>
        <p:spPr>
          <a:xfrm>
            <a:off x="4932363" y="4941888"/>
            <a:ext cx="3840162" cy="457200"/>
          </a:xfrm>
          <a:prstGeom prst="rect">
            <a:avLst/>
          </a:prstGeom>
          <a:noFill/>
          <a:ln w="9525">
            <a:noFill/>
          </a:ln>
        </p:spPr>
        <p:txBody>
          <a:bodyPr wrap="none" anchor="t">
            <a:spAutoFit/>
          </a:bodyPr>
          <a:lstStyle/>
          <a:p>
            <a:r>
              <a:rPr lang="zh-CN" altLang="en-US" sz="2400" b="1">
                <a:solidFill>
                  <a:srgbClr val="FF0000"/>
                </a:solidFill>
                <a:latin typeface="Comic Sans MS" panose="030F0702030302020204" pitchFamily="2" charset="0"/>
                <a:ea typeface="黑体" panose="02010609060101010101" pitchFamily="2" charset="-122"/>
              </a:rPr>
              <a:t>机关干部在街头宣传总路线</a:t>
            </a:r>
            <a:endParaRPr lang="zh-CN" altLang="en-US" sz="2400" b="1">
              <a:solidFill>
                <a:srgbClr val="FF0000"/>
              </a:solidFill>
              <a:latin typeface="Comic Sans MS" panose="030F0702030302020204" pitchFamily="2" charset="0"/>
              <a:ea typeface="黑体" panose="02010609060101010101" pitchFamily="2" charset="-122"/>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占位符 19457"/>
          <p:cNvSpPr>
            <a:spLocks noGrp="1"/>
          </p:cNvSpPr>
          <p:nvPr>
            <p:ph idx="1"/>
          </p:nvPr>
        </p:nvSpPr>
        <p:spPr>
          <a:xfrm>
            <a:off x="325120" y="1228090"/>
            <a:ext cx="8506460" cy="2200910"/>
          </a:xfrm>
        </p:spPr>
        <p:txBody>
          <a:bodyPr anchor="t"/>
          <a:lstStyle/>
          <a:p>
            <a:pPr marL="0" indent="0">
              <a:lnSpc>
                <a:spcPct val="140000"/>
              </a:lnSpc>
              <a:buNone/>
            </a:pPr>
            <a:r>
              <a:rPr lang="zh-CN" altLang="en-US" sz="2400" dirty="0">
                <a:latin typeface="微软雅黑" panose="020B0503020204020204" charset="-122"/>
                <a:ea typeface="微软雅黑" panose="020B0503020204020204" charset="-122"/>
              </a:rPr>
              <a:t>         总路线的主要内容被概括为“一化三改”。“一化”即社会主义工业化；“三改”即对个体农业、手工业和对资本主义工商业的社会主义改造。</a:t>
            </a:r>
            <a:endParaRPr lang="zh-CN" altLang="en-US" sz="2400" dirty="0">
              <a:latin typeface="微软雅黑" panose="020B0503020204020204" charset="-122"/>
              <a:ea typeface="微软雅黑" panose="020B0503020204020204" charset="-122"/>
            </a:endParaRPr>
          </a:p>
        </p:txBody>
      </p:sp>
      <p:sp>
        <p:nvSpPr>
          <p:cNvPr id="18434" name="上箭头 19458"/>
          <p:cNvSpPr/>
          <p:nvPr/>
        </p:nvSpPr>
        <p:spPr>
          <a:xfrm>
            <a:off x="7308850" y="4076700"/>
            <a:ext cx="287338" cy="504825"/>
          </a:xfrm>
          <a:prstGeom prst="upArrow">
            <a:avLst>
              <a:gd name="adj1" fmla="val 50000"/>
              <a:gd name="adj2" fmla="val 43914"/>
            </a:avLst>
          </a:prstGeom>
          <a:gradFill>
            <a:gsLst>
              <a:gs pos="0">
                <a:srgbClr val="FE4444"/>
              </a:gs>
              <a:gs pos="100000">
                <a:srgbClr val="832B2B"/>
              </a:gs>
            </a:gsLst>
            <a:lin ang="5400000" scaled="0"/>
          </a:gradFill>
          <a:ln w="9525">
            <a:noFill/>
          </a:ln>
        </p:spPr>
        <p:txBody>
          <a:bodyPr anchor="t"/>
          <a:lstStyle/>
          <a:p>
            <a:endParaRPr lang="zh-CN" altLang="en-US">
              <a:solidFill>
                <a:srgbClr val="FF0000"/>
              </a:solidFill>
              <a:latin typeface="Arial" panose="020B0604020202020204" pitchFamily="34" charset="0"/>
              <a:ea typeface="宋体" panose="02010600030101010101" pitchFamily="2" charset="-122"/>
            </a:endParaRPr>
          </a:p>
        </p:txBody>
      </p:sp>
      <p:sp>
        <p:nvSpPr>
          <p:cNvPr id="18435" name="右箭头 19459"/>
          <p:cNvSpPr/>
          <p:nvPr/>
        </p:nvSpPr>
        <p:spPr>
          <a:xfrm>
            <a:off x="4140200" y="3429000"/>
            <a:ext cx="1120775" cy="485775"/>
          </a:xfrm>
          <a:prstGeom prst="rightArrow">
            <a:avLst>
              <a:gd name="adj1" fmla="val 50000"/>
              <a:gd name="adj2" fmla="val 57669"/>
            </a:avLst>
          </a:prstGeom>
          <a:gradFill>
            <a:gsLst>
              <a:gs pos="0">
                <a:srgbClr val="FE4444"/>
              </a:gs>
              <a:gs pos="100000">
                <a:srgbClr val="832B2B"/>
              </a:gs>
            </a:gsLst>
            <a:lin ang="5400000" scaled="0"/>
          </a:gradFill>
          <a:ln w="9525" cap="flat" cmpd="sng">
            <a:solidFill>
              <a:schemeClr val="tx1"/>
            </a:solidFill>
            <a:prstDash val="solid"/>
            <a:miter/>
            <a:headEnd type="none" w="med" len="med"/>
            <a:tailEnd type="none" w="med" len="med"/>
          </a:ln>
        </p:spPr>
        <p:txBody>
          <a:bodyPr anchor="t"/>
          <a:lstStyle/>
          <a:p>
            <a:endParaRPr lang="zh-CN" altLang="en-US">
              <a:solidFill>
                <a:srgbClr val="FF0000"/>
              </a:solidFill>
              <a:latin typeface="Arial" panose="020B0604020202020204" pitchFamily="34" charset="0"/>
              <a:ea typeface="宋体" panose="02010600030101010101" pitchFamily="2" charset="-122"/>
            </a:endParaRPr>
          </a:p>
        </p:txBody>
      </p:sp>
      <p:sp>
        <p:nvSpPr>
          <p:cNvPr id="18436" name="流程图: 可选过程 19460"/>
          <p:cNvSpPr/>
          <p:nvPr/>
        </p:nvSpPr>
        <p:spPr>
          <a:xfrm>
            <a:off x="2484438" y="3429000"/>
            <a:ext cx="1152525" cy="504825"/>
          </a:xfrm>
          <a:prstGeom prst="flowChartAlternateProcess">
            <a:avLst/>
          </a:prstGeom>
          <a:gradFill>
            <a:gsLst>
              <a:gs pos="0">
                <a:srgbClr val="FBFB11"/>
              </a:gs>
              <a:gs pos="100000">
                <a:srgbClr val="838309"/>
              </a:gs>
            </a:gsLst>
            <a:lin ang="5400000" scaled="0"/>
          </a:gradFill>
          <a:ln w="12700" cap="flat" cmpd="sng">
            <a:solidFill>
              <a:schemeClr val="tx1"/>
            </a:solidFill>
            <a:prstDash val="solid"/>
            <a:miter/>
            <a:headEnd type="none" w="med" len="med"/>
            <a:tailEnd type="none" w="med" len="med"/>
          </a:ln>
        </p:spPr>
        <p:txBody>
          <a:bodyPr wrap="none" anchor="ctr"/>
          <a:lstStyle/>
          <a:p>
            <a:pPr algn="ctr"/>
            <a:r>
              <a:rPr lang="zh-CN" altLang="en-US" sz="2400" b="1" dirty="0">
                <a:solidFill>
                  <a:srgbClr val="FF0000"/>
                </a:solidFill>
                <a:latin typeface="Arial" panose="020B0604020202020204" pitchFamily="34" charset="0"/>
                <a:ea typeface="黑体" panose="02010609060101010101" pitchFamily="2" charset="-122"/>
              </a:rPr>
              <a:t>工业化</a:t>
            </a:r>
            <a:endParaRPr lang="zh-CN" altLang="en-US" sz="2400" b="1" dirty="0">
              <a:solidFill>
                <a:srgbClr val="FF0000"/>
              </a:solidFill>
              <a:latin typeface="Arial" panose="020B0604020202020204" pitchFamily="34" charset="0"/>
              <a:ea typeface="黑体" panose="02010609060101010101" pitchFamily="2" charset="-122"/>
            </a:endParaRPr>
          </a:p>
        </p:txBody>
      </p:sp>
      <p:sp>
        <p:nvSpPr>
          <p:cNvPr id="18437" name="流程图: 可选过程 19461"/>
          <p:cNvSpPr/>
          <p:nvPr/>
        </p:nvSpPr>
        <p:spPr>
          <a:xfrm>
            <a:off x="2413000" y="4797425"/>
            <a:ext cx="1366838" cy="504825"/>
          </a:xfrm>
          <a:prstGeom prst="flowChartAlternateProcess">
            <a:avLst/>
          </a:prstGeom>
          <a:gradFill>
            <a:gsLst>
              <a:gs pos="0">
                <a:srgbClr val="FBFB11"/>
              </a:gs>
              <a:gs pos="100000">
                <a:srgbClr val="838309"/>
              </a:gs>
            </a:gsLst>
            <a:lin ang="5400000" scaled="0"/>
          </a:gradFill>
          <a:ln w="12700" cap="flat" cmpd="sng">
            <a:solidFill>
              <a:schemeClr val="tx1"/>
            </a:solidFill>
            <a:prstDash val="solid"/>
            <a:miter/>
            <a:headEnd type="none" w="med" len="med"/>
            <a:tailEnd type="none" w="med" len="med"/>
          </a:ln>
        </p:spPr>
        <p:txBody>
          <a:bodyPr wrap="none" anchor="ctr"/>
          <a:lstStyle/>
          <a:p>
            <a:pPr algn="ctr"/>
            <a:r>
              <a:rPr lang="zh-CN" altLang="en-US" sz="2400" b="1" dirty="0">
                <a:solidFill>
                  <a:srgbClr val="FF0000"/>
                </a:solidFill>
                <a:latin typeface="Arial" panose="020B0604020202020204" pitchFamily="34" charset="0"/>
                <a:ea typeface="黑体" panose="02010609060101010101" pitchFamily="2" charset="-122"/>
              </a:rPr>
              <a:t>三大改造</a:t>
            </a:r>
            <a:endParaRPr lang="zh-CN" altLang="en-US" sz="2400" b="1" dirty="0">
              <a:solidFill>
                <a:srgbClr val="FF0000"/>
              </a:solidFill>
              <a:latin typeface="Arial" panose="020B0604020202020204" pitchFamily="34" charset="0"/>
              <a:ea typeface="黑体" panose="02010609060101010101" pitchFamily="2" charset="-122"/>
            </a:endParaRPr>
          </a:p>
        </p:txBody>
      </p:sp>
      <p:sp>
        <p:nvSpPr>
          <p:cNvPr id="18438" name="椭圆 19462"/>
          <p:cNvSpPr/>
          <p:nvPr/>
        </p:nvSpPr>
        <p:spPr>
          <a:xfrm flipH="1">
            <a:off x="900113" y="3502025"/>
            <a:ext cx="1008062" cy="1366838"/>
          </a:xfrm>
          <a:prstGeom prst="ellipse">
            <a:avLst/>
          </a:prstGeom>
          <a:gradFill>
            <a:gsLst>
              <a:gs pos="0">
                <a:srgbClr val="FBFB11"/>
              </a:gs>
              <a:gs pos="100000">
                <a:srgbClr val="838309"/>
              </a:gs>
            </a:gsLst>
            <a:lin ang="5400000" scaled="0"/>
          </a:gradFill>
          <a:ln w="12700" cap="flat" cmpd="sng">
            <a:solidFill>
              <a:schemeClr val="tx1"/>
            </a:solidFill>
            <a:prstDash val="solid"/>
            <a:round/>
            <a:headEnd type="none" w="med" len="med"/>
            <a:tailEnd type="none" w="med" len="med"/>
          </a:ln>
        </p:spPr>
        <p:txBody>
          <a:bodyPr vert="eaVert" wrap="none" anchor="ctr"/>
          <a:lstStyle/>
          <a:p>
            <a:pPr algn="ctr"/>
            <a:r>
              <a:rPr lang="zh-CN" altLang="en-US" sz="2400" b="1">
                <a:solidFill>
                  <a:srgbClr val="FF0000"/>
                </a:solidFill>
                <a:latin typeface="Arial" panose="020B0604020202020204" pitchFamily="34" charset="0"/>
                <a:ea typeface="黑体" panose="02010609060101010101" pitchFamily="2" charset="-122"/>
              </a:rPr>
              <a:t>总路线</a:t>
            </a:r>
            <a:endParaRPr lang="zh-CN" altLang="en-US" sz="2400" b="1">
              <a:solidFill>
                <a:srgbClr val="FF0000"/>
              </a:solidFill>
              <a:latin typeface="Arial" panose="020B0604020202020204" pitchFamily="34" charset="0"/>
              <a:ea typeface="黑体" panose="02010609060101010101" pitchFamily="2" charset="-122"/>
            </a:endParaRPr>
          </a:p>
        </p:txBody>
      </p:sp>
      <p:sp>
        <p:nvSpPr>
          <p:cNvPr id="18439" name="右箭头 19463"/>
          <p:cNvSpPr/>
          <p:nvPr/>
        </p:nvSpPr>
        <p:spPr>
          <a:xfrm rot="-600000">
            <a:off x="1836738" y="3502025"/>
            <a:ext cx="593725" cy="485775"/>
          </a:xfrm>
          <a:prstGeom prst="rightArrow">
            <a:avLst>
              <a:gd name="adj1" fmla="val 50000"/>
              <a:gd name="adj2" fmla="val 30549"/>
            </a:avLst>
          </a:prstGeom>
          <a:gradFill>
            <a:gsLst>
              <a:gs pos="0">
                <a:srgbClr val="FE4444"/>
              </a:gs>
              <a:gs pos="100000">
                <a:srgbClr val="832B2B"/>
              </a:gs>
            </a:gsLst>
            <a:lin ang="5400000" scaled="0"/>
          </a:gradFill>
          <a:ln w="12700" cap="flat" cmpd="sng">
            <a:solidFill>
              <a:schemeClr val="tx1"/>
            </a:solidFill>
            <a:prstDash val="solid"/>
            <a:miter/>
            <a:headEnd type="none" w="med" len="med"/>
            <a:tailEnd type="none" w="med" len="med"/>
          </a:ln>
        </p:spPr>
        <p:txBody>
          <a:bodyPr anchor="t"/>
          <a:lstStyle/>
          <a:p>
            <a:endParaRPr lang="zh-CN" altLang="en-US">
              <a:solidFill>
                <a:srgbClr val="FF0000"/>
              </a:solidFill>
              <a:latin typeface="Arial" panose="020B0604020202020204" pitchFamily="34" charset="0"/>
              <a:ea typeface="宋体" panose="02010600030101010101" pitchFamily="2" charset="-122"/>
            </a:endParaRPr>
          </a:p>
        </p:txBody>
      </p:sp>
      <p:sp>
        <p:nvSpPr>
          <p:cNvPr id="18440" name="右箭头 19464"/>
          <p:cNvSpPr/>
          <p:nvPr/>
        </p:nvSpPr>
        <p:spPr>
          <a:xfrm rot="1800000">
            <a:off x="1670050" y="4706303"/>
            <a:ext cx="679450" cy="436562"/>
          </a:xfrm>
          <a:prstGeom prst="rightArrow">
            <a:avLst>
              <a:gd name="adj1" fmla="val 50000"/>
              <a:gd name="adj2" fmla="val 38901"/>
            </a:avLst>
          </a:prstGeom>
          <a:gradFill>
            <a:gsLst>
              <a:gs pos="0">
                <a:srgbClr val="FE4444"/>
              </a:gs>
              <a:gs pos="100000">
                <a:srgbClr val="832B2B"/>
              </a:gs>
            </a:gsLst>
            <a:lin ang="5400000" scaled="0"/>
          </a:gradFill>
          <a:ln w="12700" cap="flat" cmpd="sng">
            <a:solidFill>
              <a:schemeClr val="tx1"/>
            </a:solidFill>
            <a:prstDash val="solid"/>
            <a:miter/>
            <a:headEnd type="none" w="med" len="med"/>
            <a:tailEnd type="none" w="med" len="med"/>
          </a:ln>
        </p:spPr>
        <p:txBody>
          <a:bodyPr anchor="t"/>
          <a:lstStyle/>
          <a:p>
            <a:endParaRPr lang="zh-CN" altLang="en-US">
              <a:solidFill>
                <a:srgbClr val="FF0000"/>
              </a:solidFill>
              <a:latin typeface="Arial" panose="020B0604020202020204" pitchFamily="34" charset="0"/>
              <a:ea typeface="宋体" panose="02010600030101010101" pitchFamily="2" charset="-122"/>
            </a:endParaRPr>
          </a:p>
        </p:txBody>
      </p:sp>
      <p:sp>
        <p:nvSpPr>
          <p:cNvPr id="18441" name="流程图: 可选过程 19465"/>
          <p:cNvSpPr/>
          <p:nvPr/>
        </p:nvSpPr>
        <p:spPr>
          <a:xfrm>
            <a:off x="5868988" y="3429000"/>
            <a:ext cx="1657350" cy="504825"/>
          </a:xfrm>
          <a:prstGeom prst="flowChartAlternateProcess">
            <a:avLst/>
          </a:prstGeom>
          <a:gradFill>
            <a:gsLst>
              <a:gs pos="0">
                <a:srgbClr val="FBFB11"/>
              </a:gs>
              <a:gs pos="100000">
                <a:srgbClr val="838309"/>
              </a:gs>
            </a:gsLst>
            <a:lin ang="5400000" scaled="0"/>
          </a:gradFill>
          <a:ln w="12700" cap="flat" cmpd="sng">
            <a:solidFill>
              <a:schemeClr val="tx1"/>
            </a:solidFill>
            <a:prstDash val="solid"/>
            <a:miter/>
            <a:headEnd type="none" w="med" len="med"/>
            <a:tailEnd type="none" w="med" len="med"/>
          </a:ln>
        </p:spPr>
        <p:txBody>
          <a:bodyPr wrap="none" anchor="ctr"/>
          <a:lstStyle/>
          <a:p>
            <a:pPr algn="ctr"/>
            <a:r>
              <a:rPr lang="zh-CN" altLang="en-US" sz="2400" b="1" dirty="0">
                <a:solidFill>
                  <a:srgbClr val="FF0000"/>
                </a:solidFill>
                <a:latin typeface="Arial" panose="020B0604020202020204" pitchFamily="34" charset="0"/>
                <a:ea typeface="黑体" panose="02010609060101010101" pitchFamily="2" charset="-122"/>
              </a:rPr>
              <a:t>发展生产力</a:t>
            </a:r>
            <a:endParaRPr lang="zh-CN" altLang="en-US" sz="2400" b="1" dirty="0">
              <a:solidFill>
                <a:srgbClr val="FF0000"/>
              </a:solidFill>
              <a:latin typeface="Arial" panose="020B0604020202020204" pitchFamily="34" charset="0"/>
              <a:ea typeface="黑体" panose="02010609060101010101" pitchFamily="2" charset="-122"/>
            </a:endParaRPr>
          </a:p>
        </p:txBody>
      </p:sp>
      <p:sp>
        <p:nvSpPr>
          <p:cNvPr id="18442" name="流程图: 可选过程 19466"/>
          <p:cNvSpPr/>
          <p:nvPr/>
        </p:nvSpPr>
        <p:spPr>
          <a:xfrm>
            <a:off x="7164388" y="4797425"/>
            <a:ext cx="1223962" cy="863600"/>
          </a:xfrm>
          <a:prstGeom prst="flowChartAlternateProcess">
            <a:avLst/>
          </a:prstGeom>
          <a:gradFill>
            <a:gsLst>
              <a:gs pos="0">
                <a:srgbClr val="FBFB11"/>
              </a:gs>
              <a:gs pos="100000">
                <a:srgbClr val="838309"/>
              </a:gs>
            </a:gsLst>
            <a:lin ang="5400000" scaled="0"/>
          </a:gradFill>
          <a:ln w="12700" cap="flat" cmpd="sng">
            <a:solidFill>
              <a:schemeClr val="tx1"/>
            </a:solidFill>
            <a:prstDash val="solid"/>
            <a:miter/>
            <a:headEnd type="none" w="med" len="med"/>
            <a:tailEnd type="none" w="med" len="med"/>
          </a:ln>
        </p:spPr>
        <p:txBody>
          <a:bodyPr wrap="square" lIns="90170" tIns="46990" rIns="90170" bIns="46990" anchor="ctr"/>
          <a:lstStyle/>
          <a:p>
            <a:pPr algn="ctr"/>
            <a:r>
              <a:rPr lang="zh-CN" altLang="en-US" sz="2400" b="1" dirty="0">
                <a:solidFill>
                  <a:srgbClr val="FF0000"/>
                </a:solidFill>
                <a:latin typeface="Arial" panose="020B0604020202020204" pitchFamily="34" charset="0"/>
                <a:ea typeface="黑体" panose="02010609060101010101" pitchFamily="2" charset="-122"/>
              </a:rPr>
              <a:t>变革生产关系</a:t>
            </a:r>
            <a:endParaRPr lang="zh-CN" altLang="en-US" sz="2400" b="1" dirty="0">
              <a:solidFill>
                <a:srgbClr val="FF0000"/>
              </a:solidFill>
              <a:latin typeface="Arial" panose="020B0604020202020204" pitchFamily="34" charset="0"/>
              <a:ea typeface="黑体" panose="02010609060101010101" pitchFamily="2" charset="-122"/>
            </a:endParaRPr>
          </a:p>
        </p:txBody>
      </p:sp>
      <p:sp>
        <p:nvSpPr>
          <p:cNvPr id="18443" name="流程图: 可选过程 19467"/>
          <p:cNvSpPr/>
          <p:nvPr/>
        </p:nvSpPr>
        <p:spPr>
          <a:xfrm>
            <a:off x="4213225" y="4581525"/>
            <a:ext cx="2303463" cy="1225550"/>
          </a:xfrm>
          <a:prstGeom prst="flowChartAlternateProcess">
            <a:avLst/>
          </a:prstGeom>
          <a:gradFill>
            <a:gsLst>
              <a:gs pos="0">
                <a:srgbClr val="FBFB11"/>
              </a:gs>
              <a:gs pos="100000">
                <a:srgbClr val="838309"/>
              </a:gs>
            </a:gsLst>
            <a:lin ang="5400000" scaled="0"/>
          </a:gradFill>
          <a:ln w="12700" cap="flat" cmpd="sng">
            <a:solidFill>
              <a:schemeClr val="tx1"/>
            </a:solidFill>
            <a:prstDash val="solid"/>
            <a:miter/>
            <a:headEnd type="none" w="med" len="med"/>
            <a:tailEnd type="none" w="med" len="med"/>
          </a:ln>
        </p:spPr>
        <p:txBody>
          <a:bodyPr wrap="none" anchor="ctr"/>
          <a:lstStyle/>
          <a:p>
            <a:r>
              <a:rPr lang="zh-CN" altLang="en-US" sz="2400" b="1" dirty="0">
                <a:solidFill>
                  <a:srgbClr val="FF0000"/>
                </a:solidFill>
                <a:latin typeface="Arial" panose="020B0604020202020204" pitchFamily="34" charset="0"/>
                <a:ea typeface="黑体" panose="02010609060101010101" pitchFamily="2" charset="-122"/>
              </a:rPr>
              <a:t>个体农业</a:t>
            </a:r>
            <a:endParaRPr lang="zh-CN" altLang="en-US" sz="2400" b="1" dirty="0">
              <a:solidFill>
                <a:srgbClr val="FF0000"/>
              </a:solidFill>
              <a:latin typeface="Arial" panose="020B0604020202020204" pitchFamily="34" charset="0"/>
              <a:ea typeface="黑体" panose="02010609060101010101" pitchFamily="2" charset="-122"/>
            </a:endParaRPr>
          </a:p>
          <a:p>
            <a:r>
              <a:rPr lang="zh-CN" altLang="en-US" sz="2400" b="1" dirty="0">
                <a:solidFill>
                  <a:srgbClr val="FF0000"/>
                </a:solidFill>
                <a:latin typeface="Arial" panose="020B0604020202020204" pitchFamily="34" charset="0"/>
                <a:ea typeface="黑体" panose="02010609060101010101" pitchFamily="2" charset="-122"/>
              </a:rPr>
              <a:t>个体手工业</a:t>
            </a:r>
            <a:endParaRPr lang="zh-CN" altLang="en-US" sz="2400" b="1" dirty="0">
              <a:solidFill>
                <a:srgbClr val="FF0000"/>
              </a:solidFill>
              <a:latin typeface="Arial" panose="020B0604020202020204" pitchFamily="34" charset="0"/>
              <a:ea typeface="黑体" panose="02010609060101010101" pitchFamily="2" charset="-122"/>
            </a:endParaRPr>
          </a:p>
          <a:p>
            <a:r>
              <a:rPr lang="zh-CN" altLang="en-US" sz="2400" b="1" dirty="0">
                <a:solidFill>
                  <a:srgbClr val="FF0000"/>
                </a:solidFill>
                <a:latin typeface="Arial" panose="020B0604020202020204" pitchFamily="34" charset="0"/>
                <a:ea typeface="黑体" panose="02010609060101010101" pitchFamily="2" charset="-122"/>
              </a:rPr>
              <a:t>资本主应该商业</a:t>
            </a:r>
            <a:endParaRPr lang="zh-CN" altLang="en-US" sz="2400" b="1" dirty="0">
              <a:solidFill>
                <a:srgbClr val="FF0000"/>
              </a:solidFill>
              <a:latin typeface="Arial" panose="020B0604020202020204" pitchFamily="34" charset="0"/>
              <a:ea typeface="黑体" panose="02010609060101010101" pitchFamily="2" charset="-122"/>
            </a:endParaRPr>
          </a:p>
        </p:txBody>
      </p:sp>
      <p:sp>
        <p:nvSpPr>
          <p:cNvPr id="18444" name="右箭头 19468"/>
          <p:cNvSpPr/>
          <p:nvPr/>
        </p:nvSpPr>
        <p:spPr>
          <a:xfrm>
            <a:off x="6640830" y="4951413"/>
            <a:ext cx="400050" cy="485775"/>
          </a:xfrm>
          <a:prstGeom prst="rightArrow">
            <a:avLst>
              <a:gd name="adj1" fmla="val 50000"/>
              <a:gd name="adj2" fmla="val 25000"/>
            </a:avLst>
          </a:prstGeom>
          <a:gradFill>
            <a:gsLst>
              <a:gs pos="0">
                <a:srgbClr val="FE4444"/>
              </a:gs>
              <a:gs pos="100000">
                <a:srgbClr val="832B2B"/>
              </a:gs>
            </a:gsLst>
            <a:lin ang="5400000" scaled="0"/>
          </a:gradFill>
          <a:ln w="9525" cap="flat" cmpd="sng">
            <a:solidFill>
              <a:schemeClr val="tx1"/>
            </a:solidFill>
            <a:prstDash val="solid"/>
            <a:miter/>
            <a:headEnd type="none" w="med" len="med"/>
            <a:tailEnd type="none" w="med" len="med"/>
          </a:ln>
        </p:spPr>
        <p:txBody>
          <a:bodyPr anchor="t"/>
          <a:lstStyle/>
          <a:p>
            <a:endParaRPr lang="zh-CN" altLang="en-US">
              <a:solidFill>
                <a:srgbClr val="FF0000"/>
              </a:solidFill>
              <a:latin typeface="Arial" panose="020B0604020202020204" pitchFamily="34" charset="0"/>
              <a:ea typeface="宋体" panose="02010600030101010101" pitchFamily="2" charset="-122"/>
            </a:endParaRPr>
          </a:p>
        </p:txBody>
      </p:sp>
      <p:sp>
        <p:nvSpPr>
          <p:cNvPr id="18445" name="右箭头 19469"/>
          <p:cNvSpPr/>
          <p:nvPr/>
        </p:nvSpPr>
        <p:spPr>
          <a:xfrm>
            <a:off x="3852863" y="4797425"/>
            <a:ext cx="255587" cy="485775"/>
          </a:xfrm>
          <a:prstGeom prst="rightArrow">
            <a:avLst>
              <a:gd name="adj1" fmla="val 50000"/>
              <a:gd name="adj2" fmla="val 25000"/>
            </a:avLst>
          </a:prstGeom>
          <a:gradFill>
            <a:gsLst>
              <a:gs pos="0">
                <a:srgbClr val="FE4444"/>
              </a:gs>
              <a:gs pos="100000">
                <a:srgbClr val="832B2B"/>
              </a:gs>
            </a:gsLst>
            <a:lin ang="5400000" scaled="0"/>
          </a:gradFill>
          <a:ln w="9525" cap="flat" cmpd="sng">
            <a:solidFill>
              <a:schemeClr val="tx1"/>
            </a:solidFill>
            <a:prstDash val="solid"/>
            <a:miter/>
            <a:headEnd type="none" w="med" len="med"/>
            <a:tailEnd type="none" w="med" len="med"/>
          </a:ln>
        </p:spPr>
        <p:txBody>
          <a:bodyPr anchor="t"/>
          <a:lstStyle/>
          <a:p>
            <a:endParaRPr lang="zh-CN" altLang="en-US">
              <a:solidFill>
                <a:srgbClr val="FF0000"/>
              </a:solidFill>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图片 364550" descr="20071207113102452"/>
          <p:cNvPicPr>
            <a:picLocks noChangeAspect="1"/>
          </p:cNvPicPr>
          <p:nvPr/>
        </p:nvPicPr>
        <p:blipFill>
          <a:blip r:embed="rId1"/>
          <a:stretch>
            <a:fillRect/>
          </a:stretch>
        </p:blipFill>
        <p:spPr>
          <a:xfrm>
            <a:off x="5356543" y="1288415"/>
            <a:ext cx="3517900" cy="2878138"/>
          </a:xfrm>
          <a:prstGeom prst="rect">
            <a:avLst/>
          </a:prstGeom>
          <a:noFill/>
          <a:ln w="9525">
            <a:noFill/>
          </a:ln>
        </p:spPr>
      </p:pic>
      <p:sp>
        <p:nvSpPr>
          <p:cNvPr id="24578" name="圆角矩形标注 6"/>
          <p:cNvSpPr/>
          <p:nvPr/>
        </p:nvSpPr>
        <p:spPr>
          <a:xfrm>
            <a:off x="581025" y="3604260"/>
            <a:ext cx="4103688" cy="2901950"/>
          </a:xfrm>
          <a:prstGeom prst="wedgeRoundRectCallout">
            <a:avLst>
              <a:gd name="adj1" fmla="val 111361"/>
              <a:gd name="adj2" fmla="val -54507"/>
              <a:gd name="adj3" fmla="val 16667"/>
            </a:avLst>
          </a:prstGeom>
          <a:blipFill rotWithShape="1">
            <a:blip r:embed="rId2"/>
          </a:blipFill>
          <a:ln w="76200" cap="flat" cmpd="dbl">
            <a:solidFill>
              <a:srgbClr val="8585E0"/>
            </a:solidFill>
            <a:prstDash val="solid"/>
            <a:round/>
            <a:headEnd type="none" w="med" len="med"/>
            <a:tailEnd type="none" w="med" len="med"/>
          </a:ln>
        </p:spPr>
        <p:txBody>
          <a:bodyPr anchor="ctr"/>
          <a:p>
            <a:pPr>
              <a:lnSpc>
                <a:spcPct val="125000"/>
              </a:lnSpc>
            </a:pPr>
            <a:r>
              <a:rPr lang="en-US" altLang="zh-CN" sz="28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华文楷体" pitchFamily="2" charset="-122"/>
                <a:ea typeface="华文楷体" pitchFamily="2" charset="-122"/>
              </a:rPr>
              <a:t> </a:t>
            </a:r>
            <a:r>
              <a:rPr lang="en-US" altLang="zh-CN" sz="2400" dirty="0">
                <a:solidFill>
                  <a:srgbClr val="960000"/>
                </a:solidFill>
                <a:latin typeface="华文楷体" pitchFamily="2" charset="-122"/>
                <a:ea typeface="华文楷体" pitchFamily="2" charset="-122"/>
              </a:rPr>
              <a:t> </a:t>
            </a:r>
            <a:r>
              <a:rPr lang="zh-CN" altLang="en-US" sz="2400" b="1" dirty="0">
                <a:solidFill>
                  <a:srgbClr val="960000"/>
                </a:solidFill>
                <a:latin typeface="华文楷体" pitchFamily="2" charset="-122"/>
                <a:ea typeface="华文楷体" pitchFamily="2" charset="-122"/>
              </a:rPr>
              <a:t>现在我们能造什么？能造桌子，能造茶碗茶壶，能种粮食，还能磨成面粉，还能造纸，但是，一辆汽车、一架飞机、一辆坦克、一辆拖拉机都不能造。</a:t>
            </a:r>
            <a:endParaRPr lang="zh-CN" altLang="en-US" sz="2400" b="1">
              <a:latin typeface="华文楷体" pitchFamily="2" charset="-122"/>
              <a:ea typeface="华文楷体" pitchFamily="2" charset="-122"/>
            </a:endParaRPr>
          </a:p>
        </p:txBody>
      </p:sp>
      <p:sp>
        <p:nvSpPr>
          <p:cNvPr id="24583" name="文本占位符 171010"/>
          <p:cNvSpPr>
            <a:spLocks noGrp="1"/>
          </p:cNvSpPr>
          <p:nvPr>
            <p:ph idx="1"/>
          </p:nvPr>
        </p:nvSpPr>
        <p:spPr>
          <a:xfrm>
            <a:off x="187960" y="2186940"/>
            <a:ext cx="4889500" cy="1173163"/>
          </a:xfrm>
          <a:solidFill>
            <a:srgbClr val="CCFFFF"/>
          </a:solidFill>
        </p:spPr>
        <p:txBody>
          <a:bodyPr anchor="t"/>
          <a:p>
            <a:pPr marL="0" indent="0">
              <a:lnSpc>
                <a:spcPct val="150000"/>
              </a:lnSpc>
              <a:spcBef>
                <a:spcPct val="0"/>
              </a:spcBef>
              <a:buNone/>
            </a:pPr>
            <a:r>
              <a:rPr lang="en-US" altLang="zh-CN" sz="2400" b="1" dirty="0">
                <a:solidFill>
                  <a:srgbClr val="0000FF"/>
                </a:solidFill>
                <a:ea typeface="楷体_GB2312" pitchFamily="49" charset="-122"/>
              </a:rPr>
              <a:t>    </a:t>
            </a:r>
            <a:r>
              <a:rPr lang="en-US" altLang="zh-CN" sz="2400" b="1" dirty="0">
                <a:solidFill>
                  <a:srgbClr val="0000FF"/>
                </a:solidFill>
                <a:latin typeface="楷体" panose="02010609060101010101" charset="-122"/>
                <a:ea typeface="楷体" panose="02010609060101010101" charset="-122"/>
              </a:rPr>
              <a:t> </a:t>
            </a:r>
            <a:r>
              <a:rPr lang="zh-CN" altLang="en-US" sz="2400" b="1" dirty="0">
                <a:solidFill>
                  <a:srgbClr val="0000FF"/>
                </a:solidFill>
                <a:latin typeface="楷体" panose="02010609060101010101" charset="-122"/>
                <a:ea typeface="楷体" panose="02010609060101010101" charset="-122"/>
              </a:rPr>
              <a:t>实现社会主义工业化，是国家独立和富强的必然要求和必要条件</a:t>
            </a:r>
            <a:endParaRPr lang="zh-CN" altLang="en-US" sz="2400" b="1">
              <a:solidFill>
                <a:srgbClr val="0000FF"/>
              </a:solidFill>
              <a:latin typeface="楷体" panose="02010609060101010101" charset="-122"/>
              <a:ea typeface="楷体" panose="02010609060101010101" charset="-122"/>
            </a:endParaRPr>
          </a:p>
        </p:txBody>
      </p:sp>
      <p:sp>
        <p:nvSpPr>
          <p:cNvPr id="2069" name="横卷形 2068"/>
          <p:cNvSpPr/>
          <p:nvPr/>
        </p:nvSpPr>
        <p:spPr>
          <a:xfrm>
            <a:off x="795655" y="1288415"/>
            <a:ext cx="1152525" cy="669925"/>
          </a:xfrm>
          <a:prstGeom prst="horizontalScroll">
            <a:avLst>
              <a:gd name="adj" fmla="val 12500"/>
            </a:avLst>
          </a:prstGeom>
          <a:solidFill>
            <a:srgbClr val="FFFF99"/>
          </a:solidFill>
          <a:ln w="9525" cap="flat" cmpd="sng">
            <a:solidFill>
              <a:srgbClr val="FF0000"/>
            </a:solidFill>
            <a:prstDash val="solid"/>
            <a:headEnd type="none" w="med" len="med"/>
            <a:tailEnd type="none" w="med" len="med"/>
          </a:ln>
        </p:spPr>
        <p:txBody>
          <a:bodyPr wrap="none" anchor="ctr"/>
          <a:p>
            <a:pPr algn="ctr" fontAlgn="base">
              <a:buFont typeface="Arial" panose="020B0604020202020204" pitchFamily="34" charset="0"/>
              <a:buNone/>
            </a:pPr>
            <a:r>
              <a:rPr lang="zh-CN" altLang="en-US" sz="2400" b="1" strike="noStrike" noProof="1">
                <a:solidFill>
                  <a:srgbClr val="FF0000"/>
                </a:solidFill>
                <a:effectLst>
                  <a:outerShdw blurRad="38100" dist="38100" dir="2700000">
                    <a:srgbClr val="000000"/>
                  </a:outerShdw>
                </a:effectLst>
                <a:latin typeface="Arial" panose="020B0604020202020204" pitchFamily="34" charset="0"/>
                <a:ea typeface="楷体_GB2312" pitchFamily="49" charset="-122"/>
                <a:cs typeface="+mn-cs"/>
              </a:rPr>
              <a:t>一 化</a:t>
            </a:r>
            <a:endParaRPr lang="zh-CN" altLang="en-US" sz="2400" b="1" strike="noStrike" noProof="1">
              <a:solidFill>
                <a:srgbClr val="FF0000"/>
              </a:solidFill>
              <a:effectLst>
                <a:outerShdw blurRad="38100" dist="38100" dir="2700000">
                  <a:srgbClr val="000000"/>
                </a:outerShdw>
              </a:effectLst>
              <a:latin typeface="Arial" panose="020B0604020202020204" pitchFamily="34" charset="0"/>
              <a:ea typeface="楷体_GB2312" pitchFamily="49" charset="-122"/>
            </a:endParaRPr>
          </a:p>
        </p:txBody>
      </p:sp>
      <p:sp>
        <p:nvSpPr>
          <p:cNvPr id="24585" name="文本占位符 171010"/>
          <p:cNvSpPr>
            <a:spLocks noGrp="1"/>
          </p:cNvSpPr>
          <p:nvPr/>
        </p:nvSpPr>
        <p:spPr>
          <a:xfrm>
            <a:off x="5309870" y="4330700"/>
            <a:ext cx="3564890" cy="1689735"/>
          </a:xfrm>
          <a:prstGeom prst="rect">
            <a:avLst/>
          </a:prstGeom>
          <a:solidFill>
            <a:srgbClr val="CCFFFF"/>
          </a:solidFill>
          <a:ln w="9525">
            <a:noFill/>
          </a:ln>
        </p:spPr>
        <p:txBody>
          <a:bodyPr anchor="t"/>
          <a:p>
            <a:pPr>
              <a:lnSpc>
                <a:spcPct val="150000"/>
              </a:lnSpc>
            </a:pPr>
            <a:r>
              <a:rPr lang="en-US" altLang="zh-CN" sz="2400" b="1" dirty="0">
                <a:solidFill>
                  <a:srgbClr val="0000FF"/>
                </a:solidFill>
                <a:latin typeface="Arial" panose="020B0604020202020204" pitchFamily="34" charset="0"/>
                <a:ea typeface="楷体_GB2312" pitchFamily="49" charset="-122"/>
              </a:rPr>
              <a:t>   </a:t>
            </a:r>
            <a:r>
              <a:rPr lang="en-US" altLang="zh-CN" sz="2400" b="1" dirty="0">
                <a:solidFill>
                  <a:srgbClr val="0000FF"/>
                </a:solidFill>
                <a:latin typeface="楷体" panose="02010609060101010101" charset="-122"/>
                <a:ea typeface="楷体" panose="02010609060101010101" charset="-122"/>
              </a:rPr>
              <a:t> </a:t>
            </a:r>
            <a:r>
              <a:rPr lang="zh-CN" altLang="en-US" sz="2400" b="1" dirty="0">
                <a:solidFill>
                  <a:srgbClr val="0000FF"/>
                </a:solidFill>
                <a:latin typeface="楷体" panose="02010609060101010101" charset="-122"/>
                <a:ea typeface="楷体" panose="02010609060101010101" charset="-122"/>
              </a:rPr>
              <a:t>不改变这种落后状况，我们就不能摆脱被动挨打的命运。</a:t>
            </a:r>
            <a:endParaRPr lang="zh-CN" altLang="en-US" sz="24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9" name="横卷形 2068"/>
          <p:cNvSpPr/>
          <p:nvPr/>
        </p:nvSpPr>
        <p:spPr>
          <a:xfrm>
            <a:off x="509905" y="1333818"/>
            <a:ext cx="1152525" cy="669925"/>
          </a:xfrm>
          <a:prstGeom prst="horizontalScroll">
            <a:avLst>
              <a:gd name="adj" fmla="val 12500"/>
            </a:avLst>
          </a:prstGeom>
          <a:solidFill>
            <a:srgbClr val="FFFF99"/>
          </a:solidFill>
          <a:ln w="9525" cap="flat" cmpd="sng">
            <a:solidFill>
              <a:srgbClr val="FF0000"/>
            </a:solidFill>
            <a:prstDash val="solid"/>
            <a:headEnd type="none" w="med" len="med"/>
            <a:tailEnd type="none" w="med" len="med"/>
          </a:ln>
        </p:spPr>
        <p:txBody>
          <a:bodyPr wrap="none" anchor="ctr"/>
          <a:p>
            <a:pPr algn="ctr" fontAlgn="base">
              <a:buFont typeface="Arial" panose="020B0604020202020204" pitchFamily="34" charset="0"/>
              <a:buNone/>
            </a:pPr>
            <a:r>
              <a:rPr lang="zh-CN" altLang="en-US" sz="2400" b="1" strike="noStrike" noProof="1">
                <a:solidFill>
                  <a:srgbClr val="FF0000"/>
                </a:solidFill>
                <a:effectLst>
                  <a:outerShdw blurRad="38100" dist="38100" dir="2700000">
                    <a:srgbClr val="000000"/>
                  </a:outerShdw>
                </a:effectLst>
                <a:latin typeface="Arial" panose="020B0604020202020204" pitchFamily="34" charset="0"/>
                <a:ea typeface="楷体_GB2312" pitchFamily="49" charset="-122"/>
                <a:cs typeface="+mn-cs"/>
              </a:rPr>
              <a:t>三 改</a:t>
            </a:r>
            <a:endParaRPr lang="zh-CN" altLang="en-US" sz="2400" b="1" strike="noStrike" noProof="1">
              <a:solidFill>
                <a:srgbClr val="FF0000"/>
              </a:solidFill>
              <a:effectLst>
                <a:outerShdw blurRad="38100" dist="38100" dir="2700000">
                  <a:srgbClr val="000000"/>
                </a:outerShdw>
              </a:effectLst>
              <a:latin typeface="Arial" panose="020B0604020202020204" pitchFamily="34" charset="0"/>
              <a:ea typeface="楷体_GB2312" pitchFamily="49" charset="-122"/>
            </a:endParaRPr>
          </a:p>
        </p:txBody>
      </p:sp>
      <p:pic>
        <p:nvPicPr>
          <p:cNvPr id="25606" name="图片 2"/>
          <p:cNvPicPr>
            <a:picLocks noChangeAspect="1"/>
          </p:cNvPicPr>
          <p:nvPr/>
        </p:nvPicPr>
        <p:blipFill>
          <a:blip r:embed="rId1"/>
          <a:stretch>
            <a:fillRect/>
          </a:stretch>
        </p:blipFill>
        <p:spPr>
          <a:xfrm>
            <a:off x="5488305" y="3816668"/>
            <a:ext cx="3378200" cy="2894012"/>
          </a:xfrm>
          <a:prstGeom prst="rect">
            <a:avLst/>
          </a:prstGeom>
          <a:noFill/>
          <a:ln w="9525">
            <a:noFill/>
          </a:ln>
        </p:spPr>
      </p:pic>
      <p:sp>
        <p:nvSpPr>
          <p:cNvPr id="25607" name="圆角矩形标注 6"/>
          <p:cNvSpPr/>
          <p:nvPr/>
        </p:nvSpPr>
        <p:spPr>
          <a:xfrm>
            <a:off x="417830" y="2186305"/>
            <a:ext cx="3922713" cy="2143125"/>
          </a:xfrm>
          <a:prstGeom prst="wedgeRoundRectCallout">
            <a:avLst>
              <a:gd name="adj1" fmla="val 89144"/>
              <a:gd name="adj2" fmla="val 49278"/>
              <a:gd name="adj3" fmla="val 16667"/>
            </a:avLst>
          </a:prstGeom>
          <a:blipFill rotWithShape="1">
            <a:blip r:embed="rId2"/>
            <a:stretch>
              <a:fillRect l="-1000"/>
            </a:stretch>
          </a:blipFill>
          <a:ln w="63500" cap="flat" cmpd="dbl">
            <a:solidFill>
              <a:srgbClr val="8585E0"/>
            </a:solidFill>
            <a:prstDash val="solid"/>
            <a:round/>
            <a:headEnd type="none" w="med" len="med"/>
            <a:tailEnd type="none" w="med" len="med"/>
          </a:ln>
        </p:spPr>
        <p:txBody>
          <a:bodyPr vert="eaVert" anchor="ctr"/>
          <a:p>
            <a:pPr>
              <a:lnSpc>
                <a:spcPct val="125000"/>
              </a:lnSpc>
            </a:pPr>
            <a:r>
              <a:rPr lang="en-US" altLang="zh-CN" sz="2800" dirty="0">
                <a:solidFill>
                  <a:srgbClr val="960000"/>
                </a:solidFill>
                <a:latin typeface="Times New Roman" panose="02020603050405020304" charset="0"/>
                <a:ea typeface="华文新魏" pitchFamily="2" charset="-122"/>
              </a:rPr>
              <a:t>   </a:t>
            </a:r>
            <a:r>
              <a:rPr lang="en-US" altLang="zh-CN" sz="2400" dirty="0">
                <a:solidFill>
                  <a:srgbClr val="960000"/>
                </a:solidFill>
                <a:latin typeface="华文楷体" pitchFamily="2" charset="-122"/>
                <a:ea typeface="华文楷体" pitchFamily="2" charset="-122"/>
              </a:rPr>
              <a:t> </a:t>
            </a:r>
            <a:r>
              <a:rPr lang="zh-CN" altLang="en-US" sz="2400" b="1" dirty="0">
                <a:solidFill>
                  <a:srgbClr val="960000"/>
                </a:solidFill>
                <a:latin typeface="华文楷体" pitchFamily="2" charset="-122"/>
                <a:ea typeface="华文楷体" pitchFamily="2" charset="-122"/>
              </a:rPr>
              <a:t>资本主义道路，也可能增产，但时间要长，而且是痛苦的道路。我们不搞资本主义，这是定了的。</a:t>
            </a:r>
            <a:endParaRPr lang="zh-CN" altLang="en-US" sz="2400" b="1">
              <a:latin typeface="华文楷体" pitchFamily="2" charset="-122"/>
              <a:ea typeface="华文楷体" pitchFamily="2" charset="-122"/>
            </a:endParaRPr>
          </a:p>
        </p:txBody>
      </p:sp>
      <p:sp>
        <p:nvSpPr>
          <p:cNvPr id="6147" name="圆角矩形 6"/>
          <p:cNvSpPr/>
          <p:nvPr/>
        </p:nvSpPr>
        <p:spPr>
          <a:xfrm>
            <a:off x="417830" y="4481830"/>
            <a:ext cx="4706938" cy="2228850"/>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fontAlgn="base">
              <a:lnSpc>
                <a:spcPct val="150000"/>
              </a:lnSpc>
            </a:pPr>
            <a:r>
              <a:rPr lang="en-US" altLang="zh-CN" sz="2000" b="1" strike="noStrike" noProof="1" dirty="0">
                <a:effectLst>
                  <a:outerShdw blurRad="38100" dist="38100" dir="2700000">
                    <a:srgbClr val="FFFFFF"/>
                  </a:outerShdw>
                </a:effectLst>
                <a:latin typeface="Arial" panose="020B0604020202020204" pitchFamily="34" charset="0"/>
                <a:ea typeface="幼圆" pitchFamily="49" charset="-122"/>
                <a:cs typeface="+mn-cs"/>
                <a:sym typeface="+mn-ea"/>
              </a:rPr>
              <a:t> </a:t>
            </a:r>
            <a:r>
              <a:rPr lang="en-US" altLang="zh-CN" sz="2000" b="1" strike="noStrike" noProof="1" dirty="0">
                <a:effectLst>
                  <a:outerShdw blurRad="38100" dist="38100" dir="2700000">
                    <a:srgbClr val="FFFFFF"/>
                  </a:outerShdw>
                </a:effectLst>
                <a:latin typeface="楷体" panose="02010609060101010101" charset="-122"/>
                <a:ea typeface="楷体" panose="02010609060101010101" charset="-122"/>
                <a:cs typeface="楷体" panose="02010609060101010101" charset="-122"/>
                <a:sym typeface="+mn-ea"/>
              </a:rPr>
              <a:t>  </a:t>
            </a:r>
            <a:r>
              <a:rPr lang="zh-CN" altLang="en-US" sz="2000" b="1" strike="noStrike" noProof="1" dirty="0">
                <a:solidFill>
                  <a:srgbClr val="0000FF"/>
                </a:solidFill>
                <a:latin typeface="楷体" panose="02010609060101010101" charset="-122"/>
                <a:ea typeface="楷体" panose="02010609060101010101" charset="-122"/>
                <a:cs typeface="+mn-cs"/>
                <a:sym typeface="+mn-ea"/>
              </a:rPr>
              <a:t>为了实现社会主义工业化，必须在充分利用原有工业潜力进行新的工业建设的同时，</a:t>
            </a:r>
            <a:r>
              <a:rPr lang="zh-CN" altLang="en-US" sz="2000" b="1" strike="noStrike" noProof="1" dirty="0">
                <a:solidFill>
                  <a:srgbClr val="FF0000"/>
                </a:solidFill>
                <a:latin typeface="幼圆" pitchFamily="49" charset="-122"/>
                <a:ea typeface="幼圆" pitchFamily="49" charset="-122"/>
                <a:cs typeface="+mn-cs"/>
                <a:sym typeface="+mn-ea"/>
              </a:rPr>
              <a:t>对个体经济和私营资本主义工商业进行社会主义改造。</a:t>
            </a:r>
            <a:endParaRPr lang="zh-CN" altLang="en-US" sz="2000" b="1" strike="noStrike" noProof="1" dirty="0">
              <a:solidFill>
                <a:schemeClr val="accent2"/>
              </a:solidFill>
              <a:latin typeface="楷体" panose="02010609060101010101" charset="-122"/>
              <a:ea typeface="楷体" panose="02010609060101010101" charset="-122"/>
              <a:cs typeface="楷体" panose="02010609060101010101" charset="-122"/>
              <a:sym typeface="+mn-ea"/>
            </a:endParaRPr>
          </a:p>
        </p:txBody>
      </p:sp>
      <p:sp>
        <p:nvSpPr>
          <p:cNvPr id="4" name="圆角矩形标注 6"/>
          <p:cNvSpPr/>
          <p:nvPr/>
        </p:nvSpPr>
        <p:spPr>
          <a:xfrm>
            <a:off x="4642485" y="1334135"/>
            <a:ext cx="4352290" cy="2263775"/>
          </a:xfrm>
          <a:prstGeom prst="roundRect">
            <a:avLst/>
          </a:prstGeom>
          <a:solidFill>
            <a:srgbClr val="FFFFFF"/>
          </a:solidFill>
          <a:ln w="19050" cap="flat" cmpd="sng">
            <a:noFill/>
            <a:prstDash val="solid"/>
            <a:round/>
            <a:headEnd type="none" w="med" len="med"/>
            <a:tailEnd type="none" w="med" len="med"/>
          </a:ln>
        </p:spPr>
        <p:txBody>
          <a:bodyPr vert="horz" anchor="ctr"/>
          <a:p>
            <a:pPr fontAlgn="base">
              <a:lnSpc>
                <a:spcPct val="150000"/>
              </a:lnSpc>
              <a:buClr>
                <a:schemeClr val="bg1"/>
              </a:buClr>
            </a:pPr>
            <a:r>
              <a:rPr lang="en-US" altLang="zh-CN" sz="1800" strike="noStrike" noProof="1" dirty="0">
                <a:solidFill>
                  <a:srgbClr val="960000"/>
                </a:solidFill>
                <a:latin typeface="Times New Roman" panose="02020603050405020304" charset="0"/>
                <a:ea typeface="华文新魏" pitchFamily="2" charset="-122"/>
                <a:cs typeface="+mn-cs"/>
              </a:rPr>
              <a:t>   </a:t>
            </a:r>
            <a:r>
              <a:rPr lang="en-US" altLang="zh-CN" sz="1800" strike="noStrike" noProof="1" dirty="0">
                <a:solidFill>
                  <a:srgbClr val="960000"/>
                </a:solidFill>
                <a:latin typeface="华文楷体" pitchFamily="2" charset="-122"/>
                <a:ea typeface="华文楷体" pitchFamily="2" charset="-122"/>
                <a:cs typeface="+mn-cs"/>
              </a:rPr>
              <a:t> </a:t>
            </a:r>
            <a:r>
              <a:rPr lang="en-US" altLang="zh-CN" sz="1800" b="1" strike="noStrike" noProof="1" dirty="0">
                <a:solidFill>
                  <a:schemeClr val="accent2"/>
                </a:solidFill>
                <a:effectLst>
                  <a:outerShdw blurRad="38100" dist="38100" dir="2700000">
                    <a:srgbClr val="000000"/>
                  </a:outerShdw>
                </a:effectLst>
                <a:latin typeface="幼圆" pitchFamily="49" charset="-122"/>
                <a:ea typeface="幼圆" pitchFamily="49" charset="-122"/>
                <a:cs typeface="+mn-cs"/>
                <a:sym typeface="+mn-ea"/>
              </a:rPr>
              <a:t> </a:t>
            </a:r>
            <a:r>
              <a:rPr lang="zh-CN" altLang="en-US" sz="1800" b="1" strike="noStrike" noProof="1" dirty="0">
                <a:solidFill>
                  <a:schemeClr val="accent2"/>
                </a:solidFill>
                <a:latin typeface="幼圆" pitchFamily="49" charset="-122"/>
                <a:ea typeface="幼圆" pitchFamily="49" charset="-122"/>
                <a:cs typeface="+mn-cs"/>
                <a:sym typeface="+mn-ea"/>
              </a:rPr>
              <a:t>近代以来中国的历史证明，中国社会经济状况不允许走资本主义道路，我们已经丧失了通过资本主义工业化进入强国行列的机遇，如果搞资本主义只能成为帝国主义的附庸。</a:t>
            </a:r>
            <a:endParaRPr lang="zh-CN" altLang="en-US" sz="1800" b="1" strike="noStrike" noProof="1" dirty="0">
              <a:solidFill>
                <a:schemeClr val="accent2"/>
              </a:solidFill>
              <a:latin typeface="幼圆" pitchFamily="49" charset="-122"/>
              <a:ea typeface="幼圆" pitchFamily="49" charset="-122"/>
              <a:sym typeface="+mn-ea"/>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9315" y="1569720"/>
            <a:ext cx="7149465" cy="701675"/>
          </a:xfrm>
        </p:spPr>
        <p:txBody>
          <a:bodyPr/>
          <a:lstStyle/>
          <a:p>
            <a:pPr algn="ctr"/>
            <a:r>
              <a:rPr lang="zh-CN" altLang="en-US">
                <a:solidFill>
                  <a:srgbClr val="FF0000"/>
                </a:solidFill>
                <a:latin typeface="微软雅黑" panose="020B0503020204020204" charset="-122"/>
                <a:ea typeface="微软雅黑" panose="020B0503020204020204" charset="-122"/>
              </a:rPr>
              <a:t>第三章 社会主义改造理论</a:t>
            </a:r>
            <a:endParaRPr lang="zh-CN" altLang="en-US">
              <a:solidFill>
                <a:srgbClr val="FF0000"/>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2085340" y="2548255"/>
            <a:ext cx="4973955" cy="3340735"/>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630" name="组合 169019"/>
          <p:cNvGrpSpPr/>
          <p:nvPr/>
        </p:nvGrpSpPr>
        <p:grpSpPr>
          <a:xfrm>
            <a:off x="500063" y="1879600"/>
            <a:ext cx="755650" cy="2509838"/>
            <a:chOff x="2573" y="999"/>
            <a:chExt cx="307" cy="1343"/>
          </a:xfrm>
        </p:grpSpPr>
        <p:sp>
          <p:nvSpPr>
            <p:cNvPr id="26631" name="椭圆 169020"/>
            <p:cNvSpPr/>
            <p:nvPr/>
          </p:nvSpPr>
          <p:spPr>
            <a:xfrm>
              <a:off x="2573" y="999"/>
              <a:ext cx="306" cy="1343"/>
            </a:xfrm>
            <a:prstGeom prst="ellipse">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flatTx/>
            </a:bodyPr>
            <a:p>
              <a:endParaRPr lang="zh-CN" altLang="en-US">
                <a:latin typeface="Arial" panose="020B0604020202020204" pitchFamily="34" charset="0"/>
                <a:ea typeface="宋体" panose="02010600030101010101" pitchFamily="2" charset="-122"/>
              </a:endParaRPr>
            </a:p>
          </p:txBody>
        </p:sp>
        <p:sp>
          <p:nvSpPr>
            <p:cNvPr id="26632" name="矩形 169021"/>
            <p:cNvSpPr/>
            <p:nvPr/>
          </p:nvSpPr>
          <p:spPr>
            <a:xfrm rot="5400000">
              <a:off x="2119" y="1581"/>
              <a:ext cx="1225" cy="272"/>
            </a:xfrm>
            <a:prstGeom prst="rect">
              <a:avLst/>
            </a:prstGeom>
          </p:spPr>
          <p:txBody>
            <a:bodyPr vert="eaVert" wrap="none" fromWordArt="1">
              <a:prstTxWarp prst="textPlain">
                <a:avLst>
                  <a:gd name="adj" fmla="val 50000"/>
                </a:avLst>
              </a:prstTxWarp>
              <a:normAutofit/>
            </a:bodyPr>
            <a:p>
              <a:pPr algn="ctr"/>
              <a:r>
                <a:rPr lang="zh-CN" altLang="en-US" sz="2000">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华文行楷" charset="0"/>
                  <a:ea typeface="华文行楷" charset="0"/>
                </a:rPr>
                <a:t>一化三改</a:t>
              </a:r>
              <a:endParaRPr lang="zh-CN" altLang="en-US" sz="2000">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华文行楷" charset="0"/>
                <a:ea typeface="华文行楷" charset="0"/>
              </a:endParaRPr>
            </a:p>
          </p:txBody>
        </p:sp>
      </p:grpSp>
      <p:sp>
        <p:nvSpPr>
          <p:cNvPr id="26633" name="矩形 172035"/>
          <p:cNvSpPr>
            <a:spLocks noRot="1"/>
          </p:cNvSpPr>
          <p:nvPr/>
        </p:nvSpPr>
        <p:spPr>
          <a:xfrm>
            <a:off x="1008380" y="5276215"/>
            <a:ext cx="6324600" cy="561975"/>
          </a:xfrm>
          <a:prstGeom prst="rect">
            <a:avLst/>
          </a:prstGeom>
          <a:solidFill>
            <a:srgbClr val="CCFFFF"/>
          </a:solidFill>
          <a:ln w="9525">
            <a:noFill/>
          </a:ln>
        </p:spPr>
        <p:txBody>
          <a:bodyPr anchor="t"/>
          <a:p>
            <a:pPr>
              <a:lnSpc>
                <a:spcPct val="125000"/>
              </a:lnSpc>
              <a:spcBef>
                <a:spcPct val="20000"/>
              </a:spcBef>
            </a:pPr>
            <a:r>
              <a:rPr lang="zh-CN" altLang="en-US" sz="2800" b="1">
                <a:solidFill>
                  <a:srgbClr val="FF0000"/>
                </a:solidFill>
                <a:latin typeface="Arial" panose="020B0604020202020204" pitchFamily="34" charset="0"/>
                <a:ea typeface="幼圆" pitchFamily="49" charset="-122"/>
              </a:rPr>
              <a:t>社会主义建设和社会主义改造同时并举</a:t>
            </a:r>
            <a:endParaRPr lang="zh-CN" altLang="en-US" sz="2800" b="1">
              <a:solidFill>
                <a:srgbClr val="FF0000"/>
              </a:solidFill>
              <a:latin typeface="Arial" panose="020B0604020202020204" pitchFamily="34" charset="0"/>
              <a:ea typeface="幼圆" pitchFamily="49" charset="-122"/>
            </a:endParaRPr>
          </a:p>
        </p:txBody>
      </p:sp>
      <p:grpSp>
        <p:nvGrpSpPr>
          <p:cNvPr id="26634" name="组合 15"/>
          <p:cNvGrpSpPr/>
          <p:nvPr/>
        </p:nvGrpSpPr>
        <p:grpSpPr>
          <a:xfrm>
            <a:off x="1479550" y="1298575"/>
            <a:ext cx="7385050" cy="3843338"/>
            <a:chOff x="2371" y="2024"/>
            <a:chExt cx="11628" cy="6053"/>
          </a:xfrm>
        </p:grpSpPr>
        <p:grpSp>
          <p:nvGrpSpPr>
            <p:cNvPr id="26635" name="组合 1"/>
            <p:cNvGrpSpPr/>
            <p:nvPr/>
          </p:nvGrpSpPr>
          <p:grpSpPr>
            <a:xfrm>
              <a:off x="2371" y="2611"/>
              <a:ext cx="8697" cy="1147"/>
              <a:chOff x="415" y="2567"/>
              <a:chExt cx="8697" cy="1148"/>
            </a:xfrm>
          </p:grpSpPr>
          <p:sp>
            <p:nvSpPr>
              <p:cNvPr id="26636" name="圆角矩形标注 6"/>
              <p:cNvSpPr/>
              <p:nvPr/>
            </p:nvSpPr>
            <p:spPr>
              <a:xfrm>
                <a:off x="415" y="2802"/>
                <a:ext cx="1375" cy="912"/>
              </a:xfrm>
              <a:prstGeom prst="wedgeRoundRectCallout">
                <a:avLst>
                  <a:gd name="adj1" fmla="val 108556"/>
                  <a:gd name="adj2" fmla="val 87417"/>
                  <a:gd name="adj3" fmla="val 16667"/>
                </a:avLst>
              </a:prstGeom>
              <a:blipFill rotWithShape="1">
                <a:blip r:embed="rId1"/>
              </a:blipFill>
              <a:ln w="76200" cap="flat" cmpd="sng">
                <a:solidFill>
                  <a:srgbClr val="8585E0"/>
                </a:solidFill>
                <a:prstDash val="solid"/>
                <a:round/>
                <a:headEnd type="none" w="med" len="med"/>
                <a:tailEnd type="none" w="med" len="med"/>
              </a:ln>
            </p:spPr>
            <p:txBody>
              <a:bodyPr anchor="ctr"/>
              <a:p>
                <a:pPr>
                  <a:lnSpc>
                    <a:spcPct val="125000"/>
                  </a:lnSpc>
                </a:pPr>
                <a:r>
                  <a:rPr lang="zh-CN" altLang="en-US" sz="2400" b="1" dirty="0">
                    <a:solidFill>
                      <a:srgbClr val="960000"/>
                    </a:solidFill>
                    <a:latin typeface="华文楷体" pitchFamily="2" charset="-122"/>
                    <a:ea typeface="华文楷体" pitchFamily="2" charset="-122"/>
                  </a:rPr>
                  <a:t>主体</a:t>
                </a:r>
                <a:endParaRPr lang="zh-CN" altLang="en-US" sz="2400" b="1" dirty="0">
                  <a:solidFill>
                    <a:srgbClr val="960000"/>
                  </a:solidFill>
                  <a:latin typeface="华文楷体" pitchFamily="2" charset="-122"/>
                  <a:ea typeface="华文楷体" pitchFamily="2" charset="-122"/>
                </a:endParaRPr>
              </a:p>
            </p:txBody>
          </p:sp>
          <p:sp>
            <p:nvSpPr>
              <p:cNvPr id="26637" name="圆角矩形标注 6"/>
              <p:cNvSpPr/>
              <p:nvPr/>
            </p:nvSpPr>
            <p:spPr>
              <a:xfrm>
                <a:off x="7740" y="2567"/>
                <a:ext cx="1372" cy="915"/>
              </a:xfrm>
              <a:prstGeom prst="wedgeRoundRectCallout">
                <a:avLst>
                  <a:gd name="adj1" fmla="val -97852"/>
                  <a:gd name="adj2" fmla="val 109847"/>
                  <a:gd name="adj3" fmla="val 16667"/>
                </a:avLst>
              </a:prstGeom>
              <a:blipFill rotWithShape="1">
                <a:blip r:embed="rId1"/>
              </a:blipFill>
              <a:ln w="76200" cap="flat" cmpd="sng">
                <a:solidFill>
                  <a:srgbClr val="8585E0"/>
                </a:solidFill>
                <a:prstDash val="solid"/>
                <a:round/>
                <a:headEnd type="none" w="med" len="med"/>
                <a:tailEnd type="none" w="med" len="med"/>
              </a:ln>
            </p:spPr>
            <p:txBody>
              <a:bodyPr anchor="ctr"/>
              <a:p>
                <a:pPr>
                  <a:lnSpc>
                    <a:spcPct val="125000"/>
                  </a:lnSpc>
                </a:pPr>
                <a:r>
                  <a:rPr lang="zh-CN" altLang="en-US" sz="2400" b="1" dirty="0">
                    <a:solidFill>
                      <a:srgbClr val="960000"/>
                    </a:solidFill>
                    <a:latin typeface="华文楷体" pitchFamily="2" charset="-122"/>
                    <a:ea typeface="华文楷体" pitchFamily="2" charset="-122"/>
                  </a:rPr>
                  <a:t>两翼</a:t>
                </a:r>
                <a:endParaRPr lang="zh-CN" altLang="en-US" sz="2400" b="1" dirty="0">
                  <a:solidFill>
                    <a:srgbClr val="960000"/>
                  </a:solidFill>
                  <a:latin typeface="华文楷体" pitchFamily="2" charset="-122"/>
                  <a:ea typeface="华文楷体" pitchFamily="2" charset="-122"/>
                </a:endParaRPr>
              </a:p>
            </p:txBody>
          </p:sp>
        </p:grpSp>
        <p:sp>
          <p:nvSpPr>
            <p:cNvPr id="26638" name="矩形 9225"/>
            <p:cNvSpPr/>
            <p:nvPr/>
          </p:nvSpPr>
          <p:spPr>
            <a:xfrm>
              <a:off x="5639" y="2024"/>
              <a:ext cx="2327" cy="822"/>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r>
                <a:rPr lang="zh-CN" altLang="en-US" sz="2800" b="1">
                  <a:solidFill>
                    <a:srgbClr val="990000"/>
                  </a:solidFill>
                  <a:latin typeface="幼圆" pitchFamily="49" charset="-122"/>
                  <a:ea typeface="幼圆" pitchFamily="49" charset="-122"/>
                </a:rPr>
                <a:t>总路线</a:t>
              </a:r>
              <a:endParaRPr lang="zh-CN" altLang="en-US" sz="2800" b="1">
                <a:solidFill>
                  <a:srgbClr val="990000"/>
                </a:solidFill>
                <a:latin typeface="幼圆" pitchFamily="49" charset="-122"/>
                <a:ea typeface="幼圆" pitchFamily="49" charset="-122"/>
              </a:endParaRPr>
            </a:p>
          </p:txBody>
        </p:sp>
        <p:sp>
          <p:nvSpPr>
            <p:cNvPr id="26639" name="矩形 29703"/>
            <p:cNvSpPr/>
            <p:nvPr/>
          </p:nvSpPr>
          <p:spPr>
            <a:xfrm>
              <a:off x="3684" y="4242"/>
              <a:ext cx="1977" cy="822"/>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sz="2800" b="1">
                  <a:solidFill>
                    <a:srgbClr val="0000FF"/>
                  </a:solidFill>
                  <a:latin typeface="Times New Roman" panose="02020603050405020304" charset="0"/>
                  <a:ea typeface="幼圆" pitchFamily="49" charset="-122"/>
                </a:rPr>
                <a:t>工业化</a:t>
              </a:r>
              <a:endParaRPr lang="zh-CN" altLang="en-US" sz="2800" b="1">
                <a:solidFill>
                  <a:srgbClr val="0000FF"/>
                </a:solidFill>
                <a:latin typeface="Times New Roman" panose="02020603050405020304" charset="0"/>
                <a:ea typeface="幼圆" pitchFamily="49" charset="-122"/>
              </a:endParaRPr>
            </a:p>
          </p:txBody>
        </p:sp>
        <p:sp>
          <p:nvSpPr>
            <p:cNvPr id="26640" name="矩形 29703"/>
            <p:cNvSpPr/>
            <p:nvPr/>
          </p:nvSpPr>
          <p:spPr>
            <a:xfrm>
              <a:off x="7743" y="4242"/>
              <a:ext cx="2540" cy="822"/>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sz="2800" b="1">
                  <a:solidFill>
                    <a:srgbClr val="0000FF"/>
                  </a:solidFill>
                  <a:latin typeface="Times New Roman" panose="02020603050405020304" charset="0"/>
                  <a:ea typeface="幼圆" pitchFamily="49" charset="-122"/>
                </a:rPr>
                <a:t>三大改造</a:t>
              </a:r>
              <a:endParaRPr lang="zh-CN" altLang="en-US" sz="2800" b="1">
                <a:solidFill>
                  <a:srgbClr val="0000FF"/>
                </a:solidFill>
                <a:latin typeface="Times New Roman" panose="02020603050405020304" charset="0"/>
                <a:ea typeface="幼圆" pitchFamily="49" charset="-122"/>
              </a:endParaRPr>
            </a:p>
          </p:txBody>
        </p:sp>
        <p:sp>
          <p:nvSpPr>
            <p:cNvPr id="26641" name="矩形 29703"/>
            <p:cNvSpPr/>
            <p:nvPr/>
          </p:nvSpPr>
          <p:spPr>
            <a:xfrm>
              <a:off x="11433" y="6576"/>
              <a:ext cx="2566" cy="1501"/>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square" anchor="ctr">
              <a:spAutoFit/>
              <a:flatTx/>
            </a:bodyPr>
            <a:p>
              <a:r>
                <a:rPr lang="zh-CN" altLang="en-US" sz="2800" b="1">
                  <a:solidFill>
                    <a:srgbClr val="0000FF"/>
                  </a:solidFill>
                  <a:latin typeface="Times New Roman" panose="02020603050405020304" charset="0"/>
                  <a:ea typeface="幼圆" pitchFamily="49" charset="-122"/>
                </a:rPr>
                <a:t>资本主义工 商 业</a:t>
              </a:r>
              <a:endParaRPr lang="zh-CN" altLang="en-US" sz="2800" b="1">
                <a:solidFill>
                  <a:srgbClr val="0000FF"/>
                </a:solidFill>
                <a:latin typeface="Times New Roman" panose="02020603050405020304" charset="0"/>
                <a:ea typeface="幼圆" pitchFamily="49" charset="-122"/>
              </a:endParaRPr>
            </a:p>
          </p:txBody>
        </p:sp>
        <p:sp>
          <p:nvSpPr>
            <p:cNvPr id="26642" name="矩形 29703"/>
            <p:cNvSpPr/>
            <p:nvPr/>
          </p:nvSpPr>
          <p:spPr>
            <a:xfrm>
              <a:off x="8290" y="6576"/>
              <a:ext cx="1977" cy="822"/>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sz="2800" b="1">
                  <a:solidFill>
                    <a:srgbClr val="0000FF"/>
                  </a:solidFill>
                  <a:latin typeface="Times New Roman" panose="02020603050405020304" charset="0"/>
                  <a:ea typeface="幼圆" pitchFamily="49" charset="-122"/>
                </a:rPr>
                <a:t>手工业</a:t>
              </a:r>
              <a:endParaRPr lang="zh-CN" altLang="en-US" sz="2800" b="1">
                <a:solidFill>
                  <a:srgbClr val="0000FF"/>
                </a:solidFill>
                <a:latin typeface="Times New Roman" panose="02020603050405020304" charset="0"/>
                <a:ea typeface="幼圆" pitchFamily="49" charset="-122"/>
              </a:endParaRPr>
            </a:p>
          </p:txBody>
        </p:sp>
        <p:sp>
          <p:nvSpPr>
            <p:cNvPr id="26643" name="矩形 29703"/>
            <p:cNvSpPr/>
            <p:nvPr/>
          </p:nvSpPr>
          <p:spPr>
            <a:xfrm>
              <a:off x="5183" y="6576"/>
              <a:ext cx="1554" cy="822"/>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sz="2800" b="1">
                  <a:solidFill>
                    <a:srgbClr val="0000FF"/>
                  </a:solidFill>
                  <a:latin typeface="Times New Roman" panose="02020603050405020304" charset="0"/>
                  <a:ea typeface="幼圆" pitchFamily="49" charset="-122"/>
                </a:rPr>
                <a:t>农 业</a:t>
              </a:r>
              <a:endParaRPr lang="zh-CN" altLang="en-US" sz="2800" b="1">
                <a:solidFill>
                  <a:srgbClr val="0000FF"/>
                </a:solidFill>
                <a:latin typeface="Times New Roman" panose="02020603050405020304" charset="0"/>
                <a:ea typeface="幼圆" pitchFamily="49" charset="-122"/>
              </a:endParaRPr>
            </a:p>
          </p:txBody>
        </p:sp>
        <p:cxnSp>
          <p:nvCxnSpPr>
            <p:cNvPr id="7" name="直接连接符 6"/>
            <p:cNvCxnSpPr/>
            <p:nvPr/>
          </p:nvCxnSpPr>
          <p:spPr>
            <a:xfrm>
              <a:off x="6817" y="2847"/>
              <a:ext cx="42" cy="51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4803" y="3359"/>
              <a:ext cx="421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803" y="3413"/>
              <a:ext cx="26" cy="6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014" y="3302"/>
              <a:ext cx="0" cy="7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5787" y="5759"/>
              <a:ext cx="6455" cy="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954" y="5031"/>
              <a:ext cx="0" cy="7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954" y="5621"/>
              <a:ext cx="0" cy="7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242" y="5621"/>
              <a:ext cx="0" cy="7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787" y="5621"/>
              <a:ext cx="0" cy="7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占位符 20481"/>
          <p:cNvSpPr>
            <a:spLocks noGrp="1"/>
          </p:cNvSpPr>
          <p:nvPr>
            <p:ph idx="1"/>
          </p:nvPr>
        </p:nvSpPr>
        <p:spPr>
          <a:xfrm>
            <a:off x="325755" y="1156335"/>
            <a:ext cx="5499100" cy="5238750"/>
          </a:xfrm>
          <a:noFill/>
          <a:ln>
            <a:miter/>
          </a:ln>
        </p:spPr>
        <p:txBody>
          <a:bodyPr/>
          <a:lstStyle/>
          <a:p>
            <a:pPr marL="0" indent="0" algn="just" fontAlgn="base">
              <a:lnSpc>
                <a:spcPct val="160000"/>
              </a:lnSpc>
              <a:buNone/>
            </a:pPr>
            <a:r>
              <a:rPr lang="zh-CN" altLang="en-US" sz="2400" b="1" strike="noStrike" noProof="1">
                <a:solidFill>
                  <a:srgbClr val="FF0000"/>
                </a:solidFill>
                <a:latin typeface="微软雅黑" panose="020B0503020204020204" charset="-122"/>
                <a:ea typeface="微软雅黑" panose="020B0503020204020204" charset="-122"/>
              </a:rPr>
              <a:t>“一化三改”内部联系</a:t>
            </a:r>
            <a:endParaRPr lang="zh-CN" altLang="en-US" b="1" strike="noStrike" noProof="1">
              <a:solidFill>
                <a:srgbClr val="FF0000"/>
              </a:solidFill>
              <a:latin typeface="微软雅黑" panose="020B0503020204020204" charset="-122"/>
              <a:ea typeface="微软雅黑" panose="020B0503020204020204" charset="-122"/>
            </a:endParaRPr>
          </a:p>
          <a:p>
            <a:pPr marL="0" indent="0" algn="just" fontAlgn="base">
              <a:lnSpc>
                <a:spcPct val="160000"/>
              </a:lnSpc>
              <a:buNone/>
            </a:pPr>
            <a:r>
              <a:rPr lang="zh-CN" altLang="en-US" sz="2400" strike="noStrike" noProof="1">
                <a:latin typeface="微软雅黑" panose="020B0503020204020204" charset="-122"/>
                <a:ea typeface="微软雅黑" panose="020B0503020204020204" charset="-122"/>
              </a:rPr>
              <a:t>       “</a:t>
            </a:r>
            <a:r>
              <a:rPr lang="zh-CN" altLang="en-US" sz="2400" strike="noStrike" noProof="1">
                <a:latin typeface="微软雅黑" panose="020B0503020204020204" charset="-122"/>
                <a:ea typeface="微软雅黑" panose="020B0503020204020204" charset="-122"/>
                <a:cs typeface="微软雅黑" panose="020B0503020204020204" charset="-122"/>
              </a:rPr>
              <a:t>一化”是</a:t>
            </a:r>
            <a:r>
              <a:rPr lang="zh-CN" altLang="en-US" sz="2400" strike="noStrike" noProof="1">
                <a:solidFill>
                  <a:srgbClr val="FF0000"/>
                </a:solidFill>
                <a:latin typeface="微软雅黑" panose="020B0503020204020204" charset="-122"/>
                <a:ea typeface="微软雅黑" panose="020B0503020204020204" charset="-122"/>
                <a:cs typeface="微软雅黑" panose="020B0503020204020204" charset="-122"/>
              </a:rPr>
              <a:t>“主体”</a:t>
            </a:r>
            <a:r>
              <a:rPr lang="zh-CN" altLang="en-US" sz="2400" strike="noStrike" noProof="1">
                <a:latin typeface="微软雅黑" panose="020B0503020204020204" charset="-122"/>
                <a:ea typeface="微软雅黑" panose="020B0503020204020204" charset="-122"/>
                <a:cs typeface="微软雅黑" panose="020B0503020204020204" charset="-122"/>
              </a:rPr>
              <a:t>，“三改”是</a:t>
            </a:r>
            <a:r>
              <a:rPr lang="zh-CN" altLang="en-US" sz="2400" strike="noStrike" noProof="1">
                <a:solidFill>
                  <a:srgbClr val="FF0000"/>
                </a:solidFill>
                <a:latin typeface="微软雅黑" panose="020B0503020204020204" charset="-122"/>
                <a:ea typeface="微软雅黑" panose="020B0503020204020204" charset="-122"/>
                <a:cs typeface="微软雅黑" panose="020B0503020204020204" charset="-122"/>
              </a:rPr>
              <a:t>“两翼”</a:t>
            </a:r>
            <a:r>
              <a:rPr lang="zh-CN" altLang="en-US" sz="2400" strike="noStrike" noProof="1">
                <a:latin typeface="微软雅黑" panose="020B0503020204020204" charset="-122"/>
                <a:ea typeface="微软雅黑" panose="020B0503020204020204" charset="-122"/>
                <a:cs typeface="微软雅黑" panose="020B0503020204020204" charset="-122"/>
              </a:rPr>
              <a:t>，两者相互促进，相辅相成。这是一条社会主义建设和社会主义改造同时并举的路线，体现了社会主义工业化和社会主义改造的紧密结合，体现了解放生产力与发展生产力、变革生产关系与发展生产力的有机统一。 </a:t>
            </a:r>
            <a:endParaRPr lang="zh-CN" altLang="en-US" sz="2400" strike="noStrike" noProof="1">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5955030" y="1594485"/>
            <a:ext cx="3074035" cy="2080895"/>
          </a:xfrm>
          <a:prstGeom prst="rect">
            <a:avLst/>
          </a:prstGeom>
        </p:spPr>
      </p:pic>
      <p:pic>
        <p:nvPicPr>
          <p:cNvPr id="3" name="图片 2"/>
          <p:cNvPicPr>
            <a:picLocks noChangeAspect="1"/>
          </p:cNvPicPr>
          <p:nvPr/>
        </p:nvPicPr>
        <p:blipFill>
          <a:blip r:embed="rId2"/>
          <a:stretch>
            <a:fillRect/>
          </a:stretch>
        </p:blipFill>
        <p:spPr>
          <a:xfrm>
            <a:off x="5908040" y="3803650"/>
            <a:ext cx="3121025" cy="2155190"/>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文本占位符 16385"/>
          <p:cNvSpPr>
            <a:spLocks noGrp="1"/>
          </p:cNvSpPr>
          <p:nvPr>
            <p:ph idx="1"/>
          </p:nvPr>
        </p:nvSpPr>
        <p:spPr>
          <a:xfrm>
            <a:off x="323850" y="1270000"/>
            <a:ext cx="8374063" cy="4822825"/>
          </a:xfrm>
        </p:spPr>
        <p:txBody>
          <a:bodyPr anchor="t"/>
          <a:lstStyle/>
          <a:p>
            <a:pPr marL="0" indent="0" algn="just">
              <a:lnSpc>
                <a:spcPct val="120000"/>
              </a:lnSpc>
              <a:buNone/>
            </a:pPr>
            <a:r>
              <a:rPr lang="zh-CN" altLang="en-US" sz="2400" b="1" dirty="0">
                <a:solidFill>
                  <a:schemeClr val="accent2">
                    <a:lumMod val="75000"/>
                  </a:schemeClr>
                </a:solidFill>
                <a:latin typeface="微软雅黑" panose="020B0503020204020204" charset="-122"/>
                <a:ea typeface="微软雅黑" panose="020B0503020204020204" charset="-122"/>
              </a:rPr>
              <a:t>党提出过渡时期的总路线，充分考虑了具有实现的可能性：</a:t>
            </a:r>
            <a:endParaRPr lang="zh-CN" altLang="en-US" dirty="0">
              <a:solidFill>
                <a:schemeClr val="accent2"/>
              </a:solidFill>
              <a:latin typeface="微软雅黑" panose="020B0503020204020204" charset="-122"/>
              <a:ea typeface="微软雅黑" panose="020B0503020204020204" charset="-122"/>
            </a:endParaRPr>
          </a:p>
          <a:p>
            <a:pPr marL="457200" lvl="1" indent="0" algn="just">
              <a:lnSpc>
                <a:spcPct val="120000"/>
              </a:lnSpc>
              <a:buClr>
                <a:srgbClr val="FF0000"/>
              </a:buClr>
              <a:buNone/>
            </a:pPr>
            <a:r>
              <a:rPr lang="zh-CN" altLang="en-US" sz="2400" dirty="0">
                <a:latin typeface="微软雅黑" panose="020B0503020204020204" charset="-122"/>
                <a:ea typeface="微软雅黑" panose="020B0503020204020204" charset="-122"/>
              </a:rPr>
              <a:t> 第一，我国已经有了相对强大和迅速发展的社会主义国营经济。 </a:t>
            </a:r>
            <a:endParaRPr lang="zh-CN" altLang="en-US" sz="2400" dirty="0">
              <a:latin typeface="微软雅黑" panose="020B0503020204020204" charset="-122"/>
              <a:ea typeface="微软雅黑" panose="020B0503020204020204" charset="-122"/>
            </a:endParaRPr>
          </a:p>
          <a:p>
            <a:pPr marL="457200" lvl="1" indent="0" algn="just">
              <a:lnSpc>
                <a:spcPct val="120000"/>
              </a:lnSpc>
              <a:buClr>
                <a:srgbClr val="FF0000"/>
              </a:buClr>
              <a:buNone/>
            </a:pPr>
            <a:r>
              <a:rPr lang="zh-CN" altLang="en-US" sz="2400" dirty="0">
                <a:latin typeface="微软雅黑" panose="020B0503020204020204" charset="-122"/>
                <a:ea typeface="微软雅黑" panose="020B0503020204020204" charset="-122"/>
              </a:rPr>
              <a:t> 第二，土地改革完成后，为发展生产、抵御自然灾害，广大农民具有走互助合作道路的要求。 </a:t>
            </a:r>
            <a:endParaRPr lang="zh-CN" altLang="en-US" sz="2400" dirty="0">
              <a:latin typeface="微软雅黑" panose="020B0503020204020204" charset="-122"/>
              <a:ea typeface="微软雅黑" panose="020B0503020204020204" charset="-122"/>
            </a:endParaRPr>
          </a:p>
          <a:p>
            <a:pPr marL="457200" lvl="1" indent="0" algn="just">
              <a:lnSpc>
                <a:spcPct val="120000"/>
              </a:lnSpc>
              <a:buClr>
                <a:srgbClr val="FF0000"/>
              </a:buClr>
              <a:buNone/>
            </a:pPr>
            <a:r>
              <a:rPr lang="zh-CN" altLang="en-US" sz="2400" dirty="0">
                <a:latin typeface="微软雅黑" panose="020B0503020204020204" charset="-122"/>
                <a:ea typeface="微软雅黑" panose="020B0503020204020204" charset="-122"/>
              </a:rPr>
              <a:t> 第三，新中国成立初期，党和国家在合理调整工商业的过程中，出现了</a:t>
            </a:r>
            <a:r>
              <a:rPr lang="zh-CN" altLang="en-US" sz="2400" dirty="0">
                <a:solidFill>
                  <a:srgbClr val="FF0000"/>
                </a:solidFill>
                <a:latin typeface="微软雅黑" panose="020B0503020204020204" charset="-122"/>
                <a:ea typeface="微软雅黑" panose="020B0503020204020204" charset="-122"/>
              </a:rPr>
              <a:t>加工订货、经销代销、统购包销、公私合营</a:t>
            </a:r>
            <a:r>
              <a:rPr lang="zh-CN" altLang="en-US" sz="2400" dirty="0">
                <a:latin typeface="微软雅黑" panose="020B0503020204020204" charset="-122"/>
                <a:ea typeface="微软雅黑" panose="020B0503020204020204" charset="-122"/>
              </a:rPr>
              <a:t>等一系列从低级到高级的国家资本主义形式。 </a:t>
            </a:r>
            <a:endParaRPr lang="zh-CN" altLang="en-US" sz="2400" dirty="0">
              <a:latin typeface="微软雅黑" panose="020B0503020204020204" charset="-122"/>
              <a:ea typeface="微软雅黑" panose="020B0503020204020204" charset="-122"/>
            </a:endParaRPr>
          </a:p>
          <a:p>
            <a:pPr marL="457200" lvl="1" indent="0" algn="just">
              <a:lnSpc>
                <a:spcPct val="120000"/>
              </a:lnSpc>
              <a:buClr>
                <a:srgbClr val="FF0000"/>
              </a:buClr>
              <a:buNone/>
            </a:pPr>
            <a:r>
              <a:rPr lang="zh-CN" altLang="en-US" sz="2400" dirty="0">
                <a:latin typeface="微软雅黑" panose="020B0503020204020204" charset="-122"/>
                <a:ea typeface="微软雅黑" panose="020B0503020204020204" charset="-122"/>
              </a:rPr>
              <a:t> 第四，当时的国际形势也有利于中国向社会主义过渡</a:t>
            </a:r>
            <a:r>
              <a:rPr lang="zh-CN" altLang="en-US" dirty="0">
                <a:latin typeface="微软雅黑" panose="020B0503020204020204" charset="-122"/>
                <a:ea typeface="微软雅黑" panose="020B0503020204020204" charset="-122"/>
              </a:rPr>
              <a:t> </a:t>
            </a:r>
            <a:endParaRPr lang="zh-CN" altLang="en-US" dirty="0">
              <a:latin typeface="微软雅黑" panose="020B0503020204020204" charset="-122"/>
              <a:ea typeface="微软雅黑" panose="020B0503020204020204" charset="-122"/>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占位符 21505"/>
          <p:cNvSpPr>
            <a:spLocks noGrp="1"/>
          </p:cNvSpPr>
          <p:nvPr>
            <p:ph idx="1"/>
          </p:nvPr>
        </p:nvSpPr>
        <p:spPr>
          <a:xfrm>
            <a:off x="183515" y="1268730"/>
            <a:ext cx="5923280" cy="5153025"/>
          </a:xfrm>
          <a:ln>
            <a:noFill/>
            <a:miter/>
          </a:ln>
        </p:spPr>
        <p:txBody>
          <a:bodyPr/>
          <a:lstStyle/>
          <a:p>
            <a:pPr marL="0" indent="0" fontAlgn="base">
              <a:lnSpc>
                <a:spcPct val="150000"/>
              </a:lnSpc>
              <a:buNone/>
            </a:pPr>
            <a:r>
              <a:rPr lang="zh-CN" altLang="en-US" sz="2400" b="1" strike="noStrike" noProof="1">
                <a:solidFill>
                  <a:srgbClr val="FF0000"/>
                </a:solidFill>
                <a:latin typeface="微软雅黑" panose="020B0503020204020204" charset="-122"/>
                <a:ea typeface="微软雅黑" panose="020B0503020204020204" charset="-122"/>
              </a:rPr>
              <a:t>2.党在过渡时期总路线的理论依据</a:t>
            </a:r>
            <a:endParaRPr lang="zh-CN" altLang="en-US" b="1" strike="noStrike" noProof="1">
              <a:solidFill>
                <a:srgbClr val="FF0000"/>
              </a:solidFill>
              <a:latin typeface="微软雅黑" panose="020B0503020204020204" charset="-122"/>
              <a:ea typeface="微软雅黑" panose="020B0503020204020204" charset="-122"/>
            </a:endParaRPr>
          </a:p>
          <a:p>
            <a:pPr lvl="0" indent="0" fontAlgn="base">
              <a:lnSpc>
                <a:spcPct val="150000"/>
              </a:lnSpc>
              <a:buClr>
                <a:srgbClr val="FF0000"/>
              </a:buClr>
              <a:buFont typeface="Wingdings" panose="05000000000000000000" pitchFamily="2" charset="2"/>
              <a:buChar char="p"/>
            </a:pPr>
            <a:r>
              <a:rPr lang="zh-CN" altLang="en-US" sz="2400" strike="noStrike" noProof="1">
                <a:latin typeface="微软雅黑" panose="020B0503020204020204" charset="-122"/>
                <a:ea typeface="微软雅黑" panose="020B0503020204020204" charset="-122"/>
              </a:rPr>
              <a:t> 马克思恩格斯对过渡问题的论述</a:t>
            </a:r>
            <a:endParaRPr lang="zh-CN" altLang="en-US" sz="2800" strike="noStrike" noProof="1">
              <a:latin typeface="微软雅黑" panose="020B0503020204020204" charset="-122"/>
              <a:ea typeface="微软雅黑" panose="020B0503020204020204" charset="-122"/>
            </a:endParaRPr>
          </a:p>
          <a:p>
            <a:pPr marL="457200" lvl="1" indent="0" algn="just" fontAlgn="base">
              <a:lnSpc>
                <a:spcPct val="150000"/>
              </a:lnSpc>
              <a:buClr>
                <a:srgbClr val="FF0000"/>
              </a:buClr>
              <a:buNone/>
            </a:pPr>
            <a:r>
              <a:rPr lang="zh-CN" altLang="en-US" sz="2400" strike="noStrike" noProof="1">
                <a:latin typeface="微软雅黑" panose="020B0503020204020204" charset="-122"/>
                <a:ea typeface="微软雅黑" panose="020B0503020204020204" charset="-122"/>
              </a:rPr>
              <a:t>      从资本主义社会到社会主义社会，需要经历一个从无产阶级夺取政权，到利用国家政权对旧的生产关系进行革命性的改造，逐步消灭私有制、确立公有制并大力发展生产力的过渡时期。</a:t>
            </a:r>
            <a:endParaRPr lang="zh-CN" altLang="en-US" sz="2400" strike="noStrike" noProof="1">
              <a:latin typeface="微软雅黑" panose="020B0503020204020204" charset="-122"/>
              <a:ea typeface="微软雅黑" panose="020B0503020204020204" charset="-122"/>
            </a:endParaRPr>
          </a:p>
          <a:p>
            <a:pPr marL="457200" lvl="1" indent="0" algn="just" fontAlgn="base">
              <a:lnSpc>
                <a:spcPct val="150000"/>
              </a:lnSpc>
              <a:buClr>
                <a:srgbClr val="FF0000"/>
              </a:buClr>
              <a:buNone/>
            </a:pPr>
            <a:r>
              <a:rPr lang="zh-CN" altLang="en-US" sz="2400" strike="noStrike" noProof="1">
                <a:solidFill>
                  <a:srgbClr val="FF0000"/>
                </a:solidFill>
                <a:latin typeface="微软雅黑" panose="020B0503020204020204" charset="-122"/>
                <a:ea typeface="微软雅黑" panose="020B0503020204020204" charset="-122"/>
              </a:rPr>
              <a:t> </a:t>
            </a:r>
            <a:r>
              <a:rPr lang="zh-CN" altLang="en-US" sz="2400" strike="noStrike" noProof="1">
                <a:latin typeface="微软雅黑" panose="020B0503020204020204" charset="-122"/>
                <a:ea typeface="微软雅黑" panose="020B0503020204020204" charset="-122"/>
              </a:rPr>
              <a:t>设想的方式：</a:t>
            </a:r>
            <a:r>
              <a:rPr lang="zh-CN" altLang="en-US" sz="2400" b="1" strike="noStrike" noProof="1">
                <a:solidFill>
                  <a:schemeClr val="accent2">
                    <a:lumMod val="75000"/>
                  </a:schemeClr>
                </a:solidFill>
                <a:latin typeface="微软雅黑" panose="020B0503020204020204" charset="-122"/>
                <a:ea typeface="微软雅黑" panose="020B0503020204020204" charset="-122"/>
              </a:rPr>
              <a:t>暴力没收；和平赎买</a:t>
            </a:r>
            <a:endParaRPr lang="zh-CN" altLang="en-US" sz="2400" b="1" strike="noStrike" noProof="1">
              <a:solidFill>
                <a:schemeClr val="accent2">
                  <a:lumMod val="75000"/>
                </a:schemeClr>
              </a:solidFill>
              <a:latin typeface="微软雅黑" panose="020B0503020204020204" charset="-122"/>
              <a:ea typeface="微软雅黑" panose="020B0503020204020204" charset="-122"/>
            </a:endParaRPr>
          </a:p>
        </p:txBody>
      </p:sp>
      <p:pic>
        <p:nvPicPr>
          <p:cNvPr id="28680" name="图片 1"/>
          <p:cNvPicPr>
            <a:picLocks noChangeAspect="1"/>
          </p:cNvPicPr>
          <p:nvPr/>
        </p:nvPicPr>
        <p:blipFill>
          <a:blip r:embed="rId1"/>
          <a:stretch>
            <a:fillRect/>
          </a:stretch>
        </p:blipFill>
        <p:spPr>
          <a:xfrm>
            <a:off x="6346190" y="1268730"/>
            <a:ext cx="2563495" cy="1923415"/>
          </a:xfrm>
          <a:prstGeom prst="rect">
            <a:avLst/>
          </a:prstGeom>
          <a:noFill/>
          <a:ln w="9525">
            <a:noFill/>
          </a:ln>
        </p:spPr>
      </p:pic>
      <p:sp>
        <p:nvSpPr>
          <p:cNvPr id="28687" name="圆角矩形标注 6"/>
          <p:cNvSpPr/>
          <p:nvPr/>
        </p:nvSpPr>
        <p:spPr>
          <a:xfrm>
            <a:off x="6021705" y="3304540"/>
            <a:ext cx="3042285" cy="3412490"/>
          </a:xfrm>
          <a:prstGeom prst="roundRect">
            <a:avLst/>
          </a:prstGeom>
          <a:gradFill rotWithShape="1">
            <a:gsLst>
              <a:gs pos="0">
                <a:srgbClr val="FBFB11"/>
              </a:gs>
              <a:gs pos="100000">
                <a:srgbClr val="838309"/>
              </a:gs>
            </a:gsLst>
            <a:lin ang="5400000" scaled="0"/>
          </a:gradFill>
          <a:ln w="76200" cap="flat" cmpd="sng">
            <a:noFill/>
            <a:prstDash val="solid"/>
            <a:round/>
            <a:headEnd type="none" w="med" len="med"/>
            <a:tailEnd type="none" w="med" len="med"/>
          </a:ln>
        </p:spPr>
        <p:txBody>
          <a:bodyPr anchor="ctr"/>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华文楷体" pitchFamily="2" charset="-122"/>
                <a:ea typeface="华文楷体" pitchFamily="2" charset="-122"/>
              </a:rPr>
              <a:t>  </a:t>
            </a:r>
            <a:r>
              <a:rPr lang="zh-CN" altLang="en-US" sz="2000" b="1" dirty="0">
                <a:solidFill>
                  <a:srgbClr val="960000"/>
                </a:solidFill>
                <a:latin typeface="华文楷体" pitchFamily="2" charset="-122"/>
                <a:ea typeface="华文楷体" pitchFamily="2" charset="-122"/>
              </a:rPr>
              <a:t>无产阶级将利用自己的政治统治，一步一步的夺取资产阶级的全部资本，把一切生产工具集中在国家及组织成为统治阶级的无产阶级手里，并且尽可能快的增加生产力的总量。</a:t>
            </a:r>
            <a:endParaRPr lang="zh-CN" altLang="en-US" sz="2000" b="1">
              <a:latin typeface="华文楷体" pitchFamily="2" charset="-122"/>
              <a:ea typeface="华文楷体" pitchFamily="2" charset="-122"/>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占位符 22529"/>
          <p:cNvSpPr>
            <a:spLocks noGrp="1"/>
          </p:cNvSpPr>
          <p:nvPr>
            <p:ph idx="1"/>
          </p:nvPr>
        </p:nvSpPr>
        <p:spPr>
          <a:xfrm>
            <a:off x="468630" y="1270000"/>
            <a:ext cx="8229600" cy="3051810"/>
          </a:xfrm>
        </p:spPr>
        <p:txBody>
          <a:bodyPr anchor="t"/>
          <a:lstStyle/>
          <a:p>
            <a:pPr marL="0" indent="0">
              <a:lnSpc>
                <a:spcPct val="130000"/>
              </a:lnSpc>
              <a:buClr>
                <a:srgbClr val="FF0000"/>
              </a:buClr>
              <a:buNone/>
            </a:pPr>
            <a:r>
              <a:rPr lang="zh-CN" altLang="en-US" sz="2400" dirty="0">
                <a:latin typeface="黑体" panose="02010609060101010101" pitchFamily="2" charset="-122"/>
                <a:ea typeface="黑体" panose="02010609060101010101" pitchFamily="2" charset="-122"/>
              </a:rPr>
              <a:t>列宁认为：</a:t>
            </a:r>
            <a:endParaRPr lang="zh-CN" altLang="en-US" sz="2400" dirty="0">
              <a:latin typeface="黑体" panose="02010609060101010101" pitchFamily="2" charset="-122"/>
              <a:ea typeface="黑体" panose="02010609060101010101" pitchFamily="2" charset="-122"/>
            </a:endParaRPr>
          </a:p>
          <a:p>
            <a:pPr marL="0" indent="0">
              <a:lnSpc>
                <a:spcPct val="130000"/>
              </a:lnSpc>
              <a:buClr>
                <a:srgbClr val="FF0000"/>
              </a:buClr>
              <a:buNone/>
            </a:pPr>
            <a:r>
              <a:rPr lang="zh-CN" altLang="en-US" sz="2400" dirty="0">
                <a:latin typeface="黑体" panose="02010609060101010101" pitchFamily="2" charset="-122"/>
                <a:ea typeface="黑体" panose="02010609060101010101" pitchFamily="2" charset="-122"/>
              </a:rPr>
              <a:t>     落后国家可以不经过资本主义发展阶段而过渡到苏维埃制度，然后经过一定的发展阶段过渡到共产主义。过渡时期的根本任务是把剥削阶级的生产资料转化为公有财产。</a:t>
            </a:r>
            <a:endParaRPr lang="zh-CN" altLang="en-US" sz="2400" dirty="0">
              <a:latin typeface="黑体" panose="02010609060101010101" pitchFamily="2" charset="-122"/>
              <a:ea typeface="黑体" panose="02010609060101010101" pitchFamily="2" charset="-122"/>
            </a:endParaRPr>
          </a:p>
          <a:p>
            <a:pPr marL="0" indent="0">
              <a:lnSpc>
                <a:spcPct val="130000"/>
              </a:lnSpc>
              <a:buClr>
                <a:srgbClr val="FF0000"/>
              </a:buClr>
              <a:buNone/>
            </a:pPr>
            <a:r>
              <a:rPr lang="zh-CN" altLang="en-US" sz="2400" dirty="0">
                <a:latin typeface="黑体" panose="02010609060101010101" pitchFamily="2" charset="-122"/>
                <a:ea typeface="黑体" panose="02010609060101010101" pitchFamily="2" charset="-122"/>
              </a:rPr>
              <a:t>    设想的方式：</a:t>
            </a:r>
            <a:r>
              <a:rPr lang="zh-CN" altLang="en-US" sz="2400" dirty="0">
                <a:solidFill>
                  <a:srgbClr val="FF0000"/>
                </a:solidFill>
                <a:latin typeface="黑体" panose="02010609060101010101" pitchFamily="2" charset="-122"/>
                <a:ea typeface="黑体" panose="02010609060101010101" pitchFamily="2" charset="-122"/>
              </a:rPr>
              <a:t>农业合作社，和平赎买</a:t>
            </a:r>
            <a:endParaRPr lang="zh-CN" altLang="en-US" sz="2400" dirty="0">
              <a:solidFill>
                <a:srgbClr val="FF0000"/>
              </a:solidFill>
              <a:latin typeface="黑体" panose="02010609060101010101" pitchFamily="2" charset="-122"/>
              <a:ea typeface="黑体" panose="02010609060101010101" pitchFamily="2" charset="-122"/>
            </a:endParaRPr>
          </a:p>
        </p:txBody>
      </p:sp>
      <p:pic>
        <p:nvPicPr>
          <p:cNvPr id="3" name="图片 2"/>
          <p:cNvPicPr>
            <a:picLocks noChangeAspect="1"/>
          </p:cNvPicPr>
          <p:nvPr/>
        </p:nvPicPr>
        <p:blipFill>
          <a:blip r:embed="rId1" cstate="print"/>
          <a:stretch>
            <a:fillRect/>
          </a:stretch>
        </p:blipFill>
        <p:spPr>
          <a:xfrm>
            <a:off x="2596515" y="4117975"/>
            <a:ext cx="3307715" cy="235204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文本占位符 23553"/>
          <p:cNvSpPr>
            <a:spLocks noGrp="1"/>
          </p:cNvSpPr>
          <p:nvPr>
            <p:ph idx="1"/>
          </p:nvPr>
        </p:nvSpPr>
        <p:spPr>
          <a:xfrm>
            <a:off x="468630" y="1270000"/>
            <a:ext cx="8171180" cy="2256155"/>
          </a:xfrm>
        </p:spPr>
        <p:txBody>
          <a:bodyPr anchor="t"/>
          <a:lstStyle/>
          <a:p>
            <a:pPr>
              <a:lnSpc>
                <a:spcPct val="140000"/>
              </a:lnSpc>
              <a:buClr>
                <a:srgbClr val="FF0000"/>
              </a:buClr>
              <a:buFont typeface="Wingdings" panose="05000000000000000000" pitchFamily="2" charset="2"/>
              <a:buChar char="p"/>
            </a:pP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中国共产党人在理论上的探索</a:t>
            </a:r>
            <a:endParaRPr lang="zh-CN" altLang="en-US" dirty="0">
              <a:latin typeface="微软雅黑" panose="020B0503020204020204" charset="-122"/>
              <a:ea typeface="微软雅黑" panose="020B0503020204020204" charset="-122"/>
            </a:endParaRPr>
          </a:p>
          <a:p>
            <a:pPr marL="0" indent="0">
              <a:lnSpc>
                <a:spcPct val="140000"/>
              </a:lnSpc>
              <a:buNone/>
            </a:pPr>
            <a:r>
              <a:rPr lang="zh-CN" altLang="en-US" sz="2400" dirty="0">
                <a:latin typeface="微软雅黑" panose="020B0503020204020204" charset="-122"/>
                <a:ea typeface="微软雅黑" panose="020B0503020204020204" charset="-122"/>
              </a:rPr>
              <a:t>     新民主主义革命理论</a:t>
            </a:r>
            <a:endParaRPr lang="zh-CN" altLang="en-US" sz="2400" dirty="0">
              <a:latin typeface="微软雅黑" panose="020B0503020204020204" charset="-122"/>
              <a:ea typeface="微软雅黑" panose="020B0503020204020204" charset="-122"/>
            </a:endParaRPr>
          </a:p>
          <a:p>
            <a:pPr marL="0" indent="0">
              <a:lnSpc>
                <a:spcPct val="140000"/>
              </a:lnSpc>
              <a:buNone/>
            </a:pPr>
            <a:r>
              <a:rPr lang="zh-CN" altLang="en-US" sz="2400" dirty="0">
                <a:latin typeface="微软雅黑" panose="020B0503020204020204" charset="-122"/>
                <a:ea typeface="微软雅黑" panose="020B0503020204020204" charset="-122"/>
              </a:rPr>
              <a:t>     1949年七届二中全会，毛泽东指出要“由新民主主义社会发展到将来的社会主义社会”</a:t>
            </a:r>
            <a:endParaRPr lang="zh-CN" altLang="en-US" sz="2400" dirty="0">
              <a:latin typeface="微软雅黑" panose="020B0503020204020204" charset="-122"/>
              <a:ea typeface="微软雅黑" panose="020B0503020204020204" charset="-122"/>
            </a:endParaRPr>
          </a:p>
          <a:p>
            <a:pPr marL="0" indent="0">
              <a:lnSpc>
                <a:spcPct val="120000"/>
              </a:lnSpc>
              <a:buNone/>
            </a:pPr>
            <a:r>
              <a:rPr lang="zh-CN" altLang="en-US" sz="2400" dirty="0">
                <a:latin typeface="微软雅黑" panose="020B0503020204020204" charset="-122"/>
                <a:ea typeface="微软雅黑" panose="020B0503020204020204" charset="-122"/>
              </a:rPr>
              <a:t>     </a:t>
            </a:r>
            <a:endParaRPr lang="zh-CN" altLang="en-US" sz="2400" dirty="0">
              <a:latin typeface="微软雅黑" panose="020B0503020204020204" charset="-122"/>
              <a:ea typeface="微软雅黑" panose="020B0503020204020204" charset="-122"/>
            </a:endParaRPr>
          </a:p>
        </p:txBody>
      </p:sp>
      <p:pic>
        <p:nvPicPr>
          <p:cNvPr id="30729" name="图片 1"/>
          <p:cNvPicPr>
            <a:picLocks noChangeAspect="1"/>
          </p:cNvPicPr>
          <p:nvPr/>
        </p:nvPicPr>
        <p:blipFill>
          <a:blip r:embed="rId1"/>
          <a:stretch>
            <a:fillRect/>
          </a:stretch>
        </p:blipFill>
        <p:spPr>
          <a:xfrm>
            <a:off x="6367145" y="2964180"/>
            <a:ext cx="2115820" cy="2974975"/>
          </a:xfrm>
          <a:prstGeom prst="rect">
            <a:avLst/>
          </a:prstGeom>
          <a:noFill/>
          <a:ln w="9525">
            <a:noFill/>
          </a:ln>
        </p:spPr>
      </p:pic>
      <p:sp>
        <p:nvSpPr>
          <p:cNvPr id="30730" name="圆角矩形标注 6"/>
          <p:cNvSpPr/>
          <p:nvPr/>
        </p:nvSpPr>
        <p:spPr>
          <a:xfrm>
            <a:off x="922020" y="3839210"/>
            <a:ext cx="4587875" cy="2431415"/>
          </a:xfrm>
          <a:prstGeom prst="wedgeRoundRectCallout">
            <a:avLst>
              <a:gd name="adj1" fmla="val 72712"/>
              <a:gd name="adj2" fmla="val -29942"/>
              <a:gd name="adj3" fmla="val 16667"/>
            </a:avLst>
          </a:prstGeom>
          <a:solidFill>
            <a:schemeClr val="accent2">
              <a:lumMod val="20000"/>
              <a:lumOff val="80000"/>
            </a:schemeClr>
          </a:solidFill>
          <a:ln w="66675" cap="flat" cmpd="dbl">
            <a:solidFill>
              <a:srgbClr val="8585E0"/>
            </a:solidFill>
            <a:prstDash val="solid"/>
            <a:round/>
            <a:headEnd type="none" w="med" len="med"/>
            <a:tailEnd type="none" w="med" len="med"/>
          </a:ln>
        </p:spPr>
        <p:txBody>
          <a:bodyPr anchor="ctr"/>
          <a:p>
            <a:pPr>
              <a:lnSpc>
                <a:spcPct val="125000"/>
              </a:lnSpc>
            </a:pPr>
            <a:r>
              <a:rPr lang="en-US" altLang="zh-CN" sz="28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Times New Roman" panose="02020603050405020304" charset="0"/>
                <a:ea typeface="华文新魏" pitchFamily="2" charset="-122"/>
              </a:rPr>
              <a:t> </a:t>
            </a:r>
            <a:r>
              <a:rPr lang="en-US" altLang="zh-CN" sz="2000" b="1" dirty="0">
                <a:solidFill>
                  <a:srgbClr val="960000"/>
                </a:solidFill>
                <a:latin typeface="华文楷体" pitchFamily="2" charset="-122"/>
                <a:ea typeface="华文楷体" pitchFamily="2" charset="-122"/>
              </a:rPr>
              <a:t> </a:t>
            </a:r>
            <a:r>
              <a:rPr lang="en-US" altLang="zh-CN" sz="2400" b="1" dirty="0">
                <a:solidFill>
                  <a:srgbClr val="960000"/>
                </a:solidFill>
                <a:latin typeface="华文楷体" pitchFamily="2" charset="-122"/>
                <a:ea typeface="华文楷体" pitchFamily="2" charset="-122"/>
              </a:rPr>
              <a:t> </a:t>
            </a:r>
            <a:r>
              <a:rPr lang="zh-CN" altLang="en-US" sz="2400" b="1" dirty="0">
                <a:solidFill>
                  <a:srgbClr val="960000"/>
                </a:solidFill>
                <a:latin typeface="华文楷体" pitchFamily="2" charset="-122"/>
                <a:ea typeface="华文楷体" pitchFamily="2" charset="-122"/>
              </a:rPr>
              <a:t>在革命胜利以后，迅速地恢复和发展生产，对付国外的帝国主义，使中国稳步地由农业国转变为工业国，把中国建设成一个伟大的社会主义国家。</a:t>
            </a:r>
            <a:endParaRPr lang="zh-CN" altLang="en-US" sz="2400" b="1">
              <a:latin typeface="华文楷体" pitchFamily="2" charset="-122"/>
              <a:ea typeface="华文楷体" pitchFamily="2" charset="-122"/>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占位符 24577"/>
          <p:cNvSpPr>
            <a:spLocks noGrp="1"/>
          </p:cNvSpPr>
          <p:nvPr>
            <p:ph idx="1"/>
          </p:nvPr>
        </p:nvSpPr>
        <p:spPr>
          <a:xfrm>
            <a:off x="170180" y="1250950"/>
            <a:ext cx="8425180" cy="3344545"/>
          </a:xfrm>
        </p:spPr>
        <p:txBody>
          <a:bodyPr anchor="t"/>
          <a:lstStyle/>
          <a:p>
            <a:pPr marL="0" indent="0" algn="just">
              <a:lnSpc>
                <a:spcPct val="140000"/>
              </a:lnSpc>
              <a:buNone/>
            </a:pPr>
            <a:r>
              <a:rPr lang="zh-CN" altLang="en-US" sz="2400" dirty="0">
                <a:latin typeface="微软雅黑" panose="020B0503020204020204" charset="-122"/>
                <a:ea typeface="微软雅黑" panose="020B0503020204020204" charset="-122"/>
              </a:rPr>
              <a:t>           1953年12月</a:t>
            </a:r>
            <a:r>
              <a:rPr lang="zh-CN" altLang="en-US" sz="2400" dirty="0">
                <a:latin typeface="微软雅黑" panose="020B0503020204020204" charset="-122"/>
                <a:ea typeface="微软雅黑" panose="020B0503020204020204" charset="-122"/>
                <a:sym typeface="+mn-ea"/>
              </a:rPr>
              <a:t>，毛泽东指出过渡的必要性与长期性</a:t>
            </a:r>
            <a:r>
              <a:rPr lang="zh-CN" altLang="en-US"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lgn="just">
              <a:lnSpc>
                <a:spcPct val="140000"/>
              </a:lnSpc>
              <a:buNone/>
            </a:pPr>
            <a:r>
              <a:rPr lang="zh-CN" altLang="en-US" sz="2400" dirty="0">
                <a:latin typeface="微软雅黑" panose="020B0503020204020204" charset="-122"/>
                <a:ea typeface="微软雅黑" panose="020B0503020204020204" charset="-122"/>
              </a:rPr>
              <a:t>     </a:t>
            </a:r>
            <a:r>
              <a:rPr lang="zh-CN" altLang="en-US" sz="2400" dirty="0">
                <a:solidFill>
                  <a:schemeClr val="accent2">
                    <a:lumMod val="75000"/>
                  </a:schemeClr>
                </a:solidFill>
                <a:latin typeface="微软雅黑" panose="020B0503020204020204" charset="-122"/>
                <a:ea typeface="微软雅黑" panose="020B0503020204020204" charset="-122"/>
              </a:rPr>
              <a:t>   “一、我国经济和文化的落后，要求一个相当长的时期来创造为保证社会主义完全胜利所必要的经济上和文化上的前提；二、我国有极其广大的个体的农业和手工业及在国民经济中占很大一部分比重的资本主义工商业，要求一个相当长的时期来改造它们。”</a:t>
            </a:r>
            <a:endParaRPr lang="zh-CN" altLang="en-US" sz="2400" dirty="0">
              <a:latin typeface="微软雅黑" panose="020B0503020204020204" charset="-122"/>
              <a:ea typeface="微软雅黑" panose="020B0503020204020204" charset="-122"/>
            </a:endParaRPr>
          </a:p>
          <a:p>
            <a:pPr marL="0" indent="0" algn="just">
              <a:lnSpc>
                <a:spcPct val="140000"/>
              </a:lnSpc>
              <a:buNone/>
            </a:pPr>
            <a:endParaRPr lang="zh-CN" altLang="en-US" sz="2400" dirty="0">
              <a:solidFill>
                <a:schemeClr val="accent2">
                  <a:lumMod val="75000"/>
                </a:schemeClr>
              </a:solidFill>
              <a:latin typeface="微软雅黑" panose="020B0503020204020204" charset="-122"/>
              <a:ea typeface="微软雅黑" panose="020B0503020204020204" charset="-122"/>
            </a:endParaRPr>
          </a:p>
        </p:txBody>
      </p:sp>
      <p:sp>
        <p:nvSpPr>
          <p:cNvPr id="3" name="圆角矩形标注 6"/>
          <p:cNvSpPr/>
          <p:nvPr/>
        </p:nvSpPr>
        <p:spPr>
          <a:xfrm>
            <a:off x="608648" y="4500880"/>
            <a:ext cx="7546975" cy="1527175"/>
          </a:xfrm>
          <a:prstGeom prst="wedgeRoundRectCallout">
            <a:avLst>
              <a:gd name="adj1" fmla="val 30296"/>
              <a:gd name="adj2" fmla="val 37352"/>
              <a:gd name="adj3" fmla="val 16667"/>
            </a:avLst>
          </a:prstGeom>
          <a:solidFill>
            <a:schemeClr val="accent3">
              <a:lumMod val="95000"/>
            </a:schemeClr>
          </a:solidFill>
          <a:ln w="76200" cap="flat" cmpd="sng">
            <a:noFill/>
            <a:prstDash val="solid"/>
            <a:round/>
            <a:headEnd type="none" w="med" len="med"/>
            <a:tailEnd type="none" w="med" len="med"/>
          </a:ln>
        </p:spPr>
        <p:txBody>
          <a:bodyPr anchor="ctr"/>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华文楷体" pitchFamily="2" charset="-122"/>
                <a:ea typeface="华文楷体" pitchFamily="2" charset="-122"/>
              </a:rPr>
              <a:t> </a:t>
            </a:r>
            <a:r>
              <a:rPr lang="en-US" altLang="zh-CN" sz="2000" b="1" dirty="0">
                <a:solidFill>
                  <a:srgbClr val="960000"/>
                </a:solidFill>
                <a:latin typeface="华文楷体" pitchFamily="2" charset="-122"/>
                <a:ea typeface="华文楷体" pitchFamily="2" charset="-122"/>
              </a:rPr>
              <a:t> </a:t>
            </a:r>
            <a:r>
              <a:rPr lang="zh-CN" altLang="en-US" sz="2400" b="1" dirty="0">
                <a:solidFill>
                  <a:srgbClr val="960000"/>
                </a:solidFill>
                <a:latin typeface="华文楷体" pitchFamily="2" charset="-122"/>
                <a:ea typeface="华文楷体" pitchFamily="2" charset="-122"/>
              </a:rPr>
              <a:t>只有完成了由生产资料的私人占有制到社会主义所有制的过渡，财力与生产力的迅速发展才利于在技术上起一个革命，……</a:t>
            </a:r>
            <a:endParaRPr lang="zh-CN" altLang="en-US" sz="2400" b="1" dirty="0">
              <a:solidFill>
                <a:srgbClr val="960000"/>
              </a:solidFill>
              <a:latin typeface="Arial" panose="020B0604020202020204" pitchFamily="34" charset="0"/>
              <a:ea typeface="华文楷体" pitchFamily="2" charset="-122"/>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占位符 25601"/>
          <p:cNvSpPr>
            <a:spLocks noGrp="1"/>
          </p:cNvSpPr>
          <p:nvPr>
            <p:ph idx="1"/>
          </p:nvPr>
        </p:nvSpPr>
        <p:spPr>
          <a:xfrm>
            <a:off x="457200" y="1255713"/>
            <a:ext cx="8229600" cy="2232025"/>
          </a:xfrm>
        </p:spPr>
        <p:txBody>
          <a:bodyPr anchor="t"/>
          <a:lstStyle/>
          <a:p>
            <a:pPr marL="0" indent="0" algn="just">
              <a:lnSpc>
                <a:spcPct val="170000"/>
              </a:lnSpc>
              <a:buNone/>
            </a:pPr>
            <a:r>
              <a:rPr lang="zh-CN" altLang="en-US" sz="2400" dirty="0">
                <a:latin typeface="微软雅黑" panose="020B0503020204020204" charset="-122"/>
                <a:ea typeface="微软雅黑" panose="020B0503020204020204" charset="-122"/>
              </a:rPr>
              <a:t>        党在过渡时期的总路线，将马克思列宁主义关于过渡时期的理论在中国进一步具体化了，形成了中国化的过渡时期理论，</a:t>
            </a:r>
            <a:r>
              <a:rPr lang="zh-CN" altLang="en-US" sz="2400" b="1" dirty="0">
                <a:solidFill>
                  <a:srgbClr val="FF0000"/>
                </a:solidFill>
                <a:latin typeface="微软雅黑" panose="020B0503020204020204" charset="-122"/>
                <a:ea typeface="微软雅黑" panose="020B0503020204020204" charset="-122"/>
              </a:rPr>
              <a:t>为中国社会主义改造提供了行动指南</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pic>
        <p:nvPicPr>
          <p:cNvPr id="24578" name="图片 1"/>
          <p:cNvPicPr>
            <a:picLocks noChangeAspect="1"/>
          </p:cNvPicPr>
          <p:nvPr/>
        </p:nvPicPr>
        <p:blipFill>
          <a:blip r:embed="rId1" cstate="print"/>
          <a:stretch>
            <a:fillRect/>
          </a:stretch>
        </p:blipFill>
        <p:spPr>
          <a:xfrm>
            <a:off x="5121910" y="3524250"/>
            <a:ext cx="3683000" cy="2424113"/>
          </a:xfrm>
          <a:prstGeom prst="rect">
            <a:avLst/>
          </a:prstGeom>
          <a:noFill/>
          <a:ln w="9525">
            <a:noFill/>
          </a:ln>
        </p:spPr>
      </p:pic>
      <p:pic>
        <p:nvPicPr>
          <p:cNvPr id="24579" name="图片 2"/>
          <p:cNvPicPr>
            <a:picLocks noChangeAspect="1"/>
          </p:cNvPicPr>
          <p:nvPr/>
        </p:nvPicPr>
        <p:blipFill>
          <a:blip r:embed="rId2" cstate="print"/>
          <a:stretch>
            <a:fillRect/>
          </a:stretch>
        </p:blipFill>
        <p:spPr>
          <a:xfrm>
            <a:off x="456883" y="3488055"/>
            <a:ext cx="4443412" cy="2460625"/>
          </a:xfrm>
          <a:prstGeom prst="rect">
            <a:avLst/>
          </a:prstGeom>
          <a:noFill/>
          <a:ln w="952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文本占位符 27649"/>
          <p:cNvSpPr>
            <a:spLocks noGrp="1"/>
          </p:cNvSpPr>
          <p:nvPr>
            <p:ph idx="1"/>
          </p:nvPr>
        </p:nvSpPr>
        <p:spPr>
          <a:xfrm>
            <a:off x="297815" y="1791335"/>
            <a:ext cx="8548370" cy="963295"/>
          </a:xfrm>
        </p:spPr>
        <p:txBody>
          <a:bodyPr anchor="t"/>
          <a:lstStyle/>
          <a:p>
            <a:pPr marL="0" indent="0" algn="ctr">
              <a:buNone/>
            </a:pPr>
            <a:r>
              <a:rPr lang="zh-CN" altLang="en-US" sz="3200" b="1" dirty="0">
                <a:solidFill>
                  <a:srgbClr val="FF0000"/>
                </a:solidFill>
                <a:latin typeface="微软雅黑" panose="020B0503020204020204" charset="-122"/>
                <a:ea typeface="微软雅黑" panose="020B0503020204020204" charset="-122"/>
              </a:rPr>
              <a:t>第二节 社会主义改造道路和历史经验</a:t>
            </a:r>
            <a:endParaRPr lang="zh-CN" altLang="en-US" sz="3200" b="1" dirty="0">
              <a:solidFill>
                <a:srgbClr val="FF0000"/>
              </a:solidFill>
              <a:latin typeface="微软雅黑" panose="020B0503020204020204" charset="-122"/>
              <a:ea typeface="微软雅黑" panose="020B0503020204020204" charset="-122"/>
            </a:endParaRPr>
          </a:p>
          <a:p>
            <a:pPr marL="0" indent="0">
              <a:lnSpc>
                <a:spcPct val="50000"/>
              </a:lnSpc>
              <a:buNone/>
            </a:pPr>
            <a:endParaRPr lang="zh-CN" altLang="en-US" sz="1800" dirty="0">
              <a:latin typeface="微软雅黑" panose="020B0503020204020204" charset="-122"/>
              <a:ea typeface="微软雅黑" panose="020B0503020204020204" charset="-122"/>
            </a:endParaRPr>
          </a:p>
          <a:p>
            <a:pPr marL="0" indent="0">
              <a:buNone/>
            </a:pPr>
            <a:endParaRPr lang="zh-CN" altLang="en-US" sz="2400" dirty="0">
              <a:latin typeface="黑体" panose="02010609060101010101" pitchFamily="2" charset="-122"/>
              <a:ea typeface="黑体" panose="02010609060101010101" pitchFamily="2" charset="-122"/>
            </a:endParaRPr>
          </a:p>
        </p:txBody>
      </p:sp>
      <p:pic>
        <p:nvPicPr>
          <p:cNvPr id="32770" name="图片 173063" descr="W020090807580208197957"/>
          <p:cNvPicPr>
            <a:picLocks noChangeAspect="1"/>
          </p:cNvPicPr>
          <p:nvPr/>
        </p:nvPicPr>
        <p:blipFill>
          <a:blip r:embed="rId1"/>
          <a:stretch>
            <a:fillRect/>
          </a:stretch>
        </p:blipFill>
        <p:spPr>
          <a:xfrm>
            <a:off x="2506980" y="2754630"/>
            <a:ext cx="4130040" cy="2961005"/>
          </a:xfrm>
          <a:prstGeom prst="rect">
            <a:avLst/>
          </a:prstGeom>
          <a:noFill/>
          <a:ln w="9525">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45415" y="1339850"/>
            <a:ext cx="8493760" cy="646430"/>
          </a:xfrm>
        </p:spPr>
        <p:txBody>
          <a:bodyPr/>
          <a:p>
            <a:pPr marL="0" indent="0">
              <a:buNone/>
            </a:pPr>
            <a:r>
              <a:rPr lang="zh-CN" altLang="en-US" sz="2400" b="1" dirty="0">
                <a:solidFill>
                  <a:srgbClr val="FF0000"/>
                </a:solidFill>
                <a:latin typeface="微软雅黑" panose="020B0503020204020204" charset="-122"/>
                <a:ea typeface="微软雅黑" panose="020B0503020204020204" charset="-122"/>
                <a:sym typeface="+mn-ea"/>
              </a:rPr>
              <a:t>一、适合中国特点的社会主义改造道路</a:t>
            </a:r>
            <a:endParaRPr lang="zh-CN" altLang="en-US" sz="2400" b="1" dirty="0">
              <a:latin typeface="微软雅黑" panose="020B0503020204020204" charset="-122"/>
              <a:ea typeface="微软雅黑" panose="020B0503020204020204" charset="-122"/>
            </a:endParaRPr>
          </a:p>
          <a:p>
            <a:pPr marL="0" indent="0">
              <a:buNone/>
            </a:pPr>
            <a:r>
              <a:rPr lang="zh-CN" altLang="en-US" dirty="0">
                <a:latin typeface="黑体" panose="02010609060101010101" pitchFamily="2" charset="-122"/>
                <a:ea typeface="黑体" panose="02010609060101010101" pitchFamily="2" charset="-122"/>
                <a:sym typeface="+mn-ea"/>
              </a:rPr>
              <a:t> </a:t>
            </a:r>
            <a:endParaRPr lang="zh-CN" altLang="en-US"/>
          </a:p>
        </p:txBody>
      </p:sp>
      <p:sp>
        <p:nvSpPr>
          <p:cNvPr id="31745" name="矩形 175122"/>
          <p:cNvSpPr/>
          <p:nvPr/>
        </p:nvSpPr>
        <p:spPr>
          <a:xfrm>
            <a:off x="4126548" y="5613718"/>
            <a:ext cx="4897438" cy="860425"/>
          </a:xfrm>
          <a:prstGeom prst="rect">
            <a:avLst/>
          </a:prstGeom>
          <a:solidFill>
            <a:schemeClr val="accent3">
              <a:lumMod val="95000"/>
            </a:schemeClr>
          </a:solidFill>
          <a:ln w="9525" cap="flat" cmpd="sng">
            <a:solidFill>
              <a:srgbClr val="0000FF"/>
            </a:solidFill>
            <a:prstDash val="solid"/>
            <a:miter/>
            <a:headEnd type="none" w="med" len="med"/>
            <a:tailEnd type="none" w="med" len="med"/>
          </a:ln>
        </p:spPr>
        <p:txBody>
          <a:bodyPr anchor="ctr">
            <a:spAutoFit/>
          </a:bodyPr>
          <a:p>
            <a:pPr fontAlgn="base">
              <a:lnSpc>
                <a:spcPct val="125000"/>
              </a:lnSpc>
              <a:buClr>
                <a:schemeClr val="bg1"/>
              </a:buClr>
            </a:pPr>
            <a:r>
              <a:rPr lang="en-US" altLang="zh-CN" sz="2000" b="1" strike="noStrike" noProof="1" dirty="0">
                <a:solidFill>
                  <a:srgbClr val="0000FF"/>
                </a:solidFill>
                <a:latin typeface="Times New Roman" panose="02020603050405020304" charset="0"/>
                <a:ea typeface="华文隶书" pitchFamily="2" charset="-122"/>
                <a:cs typeface="+mn-cs"/>
              </a:rPr>
              <a:t>   </a:t>
            </a:r>
            <a:r>
              <a:rPr lang="zh-CN" altLang="en-US" sz="2000" b="1" strike="noStrike" noProof="1" dirty="0">
                <a:solidFill>
                  <a:srgbClr val="0000FF"/>
                </a:solidFill>
                <a:latin typeface="华文楷体" pitchFamily="2" charset="-122"/>
                <a:ea typeface="华文楷体" pitchFamily="2" charset="-122"/>
                <a:cs typeface="+mn-cs"/>
              </a:rPr>
              <a:t>第四</a:t>
            </a:r>
            <a:r>
              <a:rPr lang="en-US" altLang="zh-CN" sz="2000" b="1" strike="noStrike" noProof="1" dirty="0">
                <a:solidFill>
                  <a:srgbClr val="0000FF"/>
                </a:solidFill>
                <a:latin typeface="华文楷体" pitchFamily="2" charset="-122"/>
                <a:ea typeface="华文楷体" pitchFamily="2" charset="-122"/>
                <a:cs typeface="+mn-cs"/>
              </a:rPr>
              <a:t>.</a:t>
            </a:r>
            <a:r>
              <a:rPr lang="zh-CN" altLang="en-US" sz="2000" b="1" strike="noStrike" noProof="1" dirty="0">
                <a:solidFill>
                  <a:srgbClr val="0000FF"/>
                </a:solidFill>
                <a:latin typeface="华文楷体" pitchFamily="2" charset="-122"/>
                <a:ea typeface="华文楷体" pitchFamily="2" charset="-122"/>
                <a:cs typeface="+mn-cs"/>
              </a:rPr>
              <a:t>坚持积极领导、稳步前进的方针，采取循序渐进的步骤。</a:t>
            </a:r>
            <a:r>
              <a:rPr lang="en-US" altLang="zh-CN" sz="2000" b="1" strike="noStrike" noProof="1" dirty="0">
                <a:solidFill>
                  <a:srgbClr val="FF0000"/>
                </a:solidFill>
                <a:latin typeface="幼圆" pitchFamily="49" charset="-122"/>
                <a:ea typeface="幼圆" pitchFamily="49" charset="-122"/>
                <a:cs typeface="+mn-cs"/>
              </a:rPr>
              <a:t>“</a:t>
            </a:r>
            <a:r>
              <a:rPr lang="zh-CN" altLang="en-US" sz="2000" b="1" strike="noStrike" noProof="1" dirty="0">
                <a:solidFill>
                  <a:srgbClr val="FF0000"/>
                </a:solidFill>
                <a:latin typeface="幼圆" pitchFamily="49" charset="-122"/>
                <a:ea typeface="幼圆" pitchFamily="49" charset="-122"/>
                <a:cs typeface="+mn-cs"/>
              </a:rPr>
              <a:t>逐步过渡</a:t>
            </a:r>
            <a:r>
              <a:rPr lang="en-US" altLang="zh-CN" sz="2000" b="1" strike="noStrike" noProof="1" dirty="0">
                <a:solidFill>
                  <a:srgbClr val="FF0000"/>
                </a:solidFill>
                <a:latin typeface="幼圆" pitchFamily="49" charset="-122"/>
                <a:ea typeface="幼圆" pitchFamily="49" charset="-122"/>
                <a:cs typeface="+mn-cs"/>
              </a:rPr>
              <a:t>”</a:t>
            </a:r>
            <a:endParaRPr lang="en-US" altLang="zh-CN" sz="2000" b="1" strike="noStrike" noProof="1" dirty="0">
              <a:solidFill>
                <a:srgbClr val="FF0000"/>
              </a:solidFill>
              <a:latin typeface="幼圆" pitchFamily="49" charset="-122"/>
              <a:ea typeface="幼圆" pitchFamily="49" charset="-122"/>
            </a:endParaRPr>
          </a:p>
        </p:txBody>
      </p:sp>
      <p:sp>
        <p:nvSpPr>
          <p:cNvPr id="35849" name="文本框 2081"/>
          <p:cNvSpPr txBox="1"/>
          <p:nvPr/>
        </p:nvSpPr>
        <p:spPr>
          <a:xfrm>
            <a:off x="480695" y="1850390"/>
            <a:ext cx="3181350" cy="1014730"/>
          </a:xfrm>
          <a:prstGeom prst="rect">
            <a:avLst/>
          </a:prstGeom>
          <a:noFill/>
          <a:ln w="9525">
            <a:noFill/>
          </a:ln>
        </p:spPr>
        <p:txBody>
          <a:bodyPr anchor="t">
            <a:spAutoFit/>
          </a:bodyPr>
          <a:p>
            <a:pPr>
              <a:lnSpc>
                <a:spcPct val="125000"/>
              </a:lnSpc>
            </a:pPr>
            <a:r>
              <a:rPr lang="en-US" sz="2400" b="1" dirty="0">
                <a:solidFill>
                  <a:srgbClr val="0000FF"/>
                </a:solidFill>
                <a:latin typeface="微软雅黑" panose="020B0503020204020204" charset="-122"/>
                <a:ea typeface="微软雅黑" panose="020B0503020204020204" charset="-122"/>
                <a:cs typeface="微软雅黑" panose="020B0503020204020204" charset="-122"/>
              </a:rPr>
              <a:t>1</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rPr>
              <a:t>、农业的社会主义改造</a:t>
            </a:r>
            <a:endParaRPr lang="zh-CN" altLang="en-US" sz="2400" b="1" dirty="0">
              <a:solidFill>
                <a:srgbClr val="0000FF"/>
              </a:solidFill>
              <a:latin typeface="微软雅黑" panose="020B0503020204020204" charset="-122"/>
              <a:ea typeface="微软雅黑" panose="020B0503020204020204" charset="-122"/>
              <a:cs typeface="微软雅黑" panose="020B0503020204020204" charset="-122"/>
            </a:endParaRPr>
          </a:p>
        </p:txBody>
      </p:sp>
      <p:sp>
        <p:nvSpPr>
          <p:cNvPr id="35850" name="圆角矩形 6"/>
          <p:cNvSpPr/>
          <p:nvPr/>
        </p:nvSpPr>
        <p:spPr>
          <a:xfrm>
            <a:off x="145415" y="2326005"/>
            <a:ext cx="3902075" cy="4279900"/>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ct val="145000"/>
              </a:lnSpc>
            </a:pPr>
            <a:r>
              <a:rPr lang="en-US" altLang="zh-CN"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zh-CN" altLang="en-US" sz="2000"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以毛泽东为代表的中国共产党人</a:t>
            </a:r>
            <a:r>
              <a:rPr lang="zh-CN" altLang="en-US" sz="2000" dirty="0">
                <a:solidFill>
                  <a:schemeClr val="accent2"/>
                </a:solidFill>
                <a:latin typeface="微软雅黑" panose="020B0503020204020204" charset="-122"/>
                <a:ea typeface="微软雅黑" panose="020B0503020204020204" charset="-122"/>
                <a:cs typeface="微软雅黑" panose="020B0503020204020204" charset="-122"/>
              </a:rPr>
              <a:t>根据马克思列宁主义关于农业社会主义改造的基本原理，从我国农村实际出发，制定并实行了</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一整套适合中国特点的对农村进行社会主义改造的方针、政策和办法</a:t>
            </a:r>
            <a:r>
              <a:rPr lang="zh-CN" altLang="en-US" sz="2000" dirty="0">
                <a:solidFill>
                  <a:schemeClr val="accent2"/>
                </a:solidFill>
                <a:latin typeface="微软雅黑" panose="020B0503020204020204" charset="-122"/>
                <a:ea typeface="微软雅黑" panose="020B0503020204020204" charset="-122"/>
                <a:cs typeface="微软雅黑" panose="020B0503020204020204" charset="-122"/>
              </a:rPr>
              <a:t>，开辟了一条</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适合我国情况的农业社会主义改造道路</a:t>
            </a:r>
            <a:r>
              <a:rPr lang="zh-CN" altLang="en-US" sz="2000" dirty="0">
                <a:solidFill>
                  <a:schemeClr val="accent2"/>
                </a:solidFill>
                <a:latin typeface="微软雅黑" panose="020B0503020204020204" charset="-122"/>
                <a:ea typeface="微软雅黑" panose="020B0503020204020204" charset="-122"/>
                <a:cs typeface="微软雅黑" panose="020B0503020204020204" charset="-122"/>
              </a:rPr>
              <a:t>。</a:t>
            </a:r>
            <a:endParaRPr lang="zh-CN" altLang="en-US" sz="2000" dirty="0">
              <a:solidFill>
                <a:schemeClr val="accent2"/>
              </a:solidFill>
              <a:latin typeface="微软雅黑" panose="020B0503020204020204" charset="-122"/>
              <a:ea typeface="微软雅黑" panose="020B0503020204020204" charset="-122"/>
              <a:cs typeface="微软雅黑" panose="020B0503020204020204" charset="-122"/>
            </a:endParaRPr>
          </a:p>
        </p:txBody>
      </p:sp>
      <p:sp>
        <p:nvSpPr>
          <p:cNvPr id="31755" name="文本占位符 175107"/>
          <p:cNvSpPr>
            <a:spLocks noGrp="1"/>
          </p:cNvSpPr>
          <p:nvPr/>
        </p:nvSpPr>
        <p:spPr>
          <a:xfrm>
            <a:off x="4047173" y="2140268"/>
            <a:ext cx="4897438" cy="935038"/>
          </a:xfrm>
          <a:prstGeom prst="rect">
            <a:avLst/>
          </a:prstGeom>
          <a:solidFill>
            <a:schemeClr val="accent3">
              <a:lumMod val="95000"/>
            </a:schemeClr>
          </a:solidFill>
          <a:ln w="9525" cap="flat" cmpd="sng">
            <a:solidFill>
              <a:srgbClr val="0000FF"/>
            </a:solidFill>
            <a:prstDash val="solid"/>
            <a:miter/>
            <a:headEnd type="none" w="med" len="med"/>
            <a:tailEnd type="none" w="med" len="med"/>
          </a:ln>
        </p:spPr>
        <p:txBody>
          <a:bodyPr wrap="square" lIns="91440" tIns="45720" rIns="91440" bIns="45720" anchor="t"/>
          <a:p>
            <a:pPr fontAlgn="base">
              <a:lnSpc>
                <a:spcPct val="125000"/>
              </a:lnSpc>
              <a:buClr>
                <a:schemeClr val="bg1"/>
              </a:buClr>
            </a:pPr>
            <a:r>
              <a:rPr lang="en-US" altLang="zh-CN" sz="2000" strike="noStrike" noProof="1" dirty="0">
                <a:latin typeface="华文隶书" pitchFamily="2" charset="-122"/>
                <a:ea typeface="华文隶书" pitchFamily="2" charset="-122"/>
                <a:cs typeface="+mn-cs"/>
              </a:rPr>
              <a:t>   </a:t>
            </a:r>
            <a:r>
              <a:rPr lang="zh-CN" altLang="en-US" sz="2000" b="1" strike="noStrike" noProof="1" dirty="0">
                <a:solidFill>
                  <a:srgbClr val="0000FF"/>
                </a:solidFill>
                <a:latin typeface="华文楷体" pitchFamily="2" charset="-122"/>
                <a:ea typeface="华文楷体" pitchFamily="2" charset="-122"/>
                <a:cs typeface="+mn-cs"/>
              </a:rPr>
              <a:t>第一</a:t>
            </a:r>
            <a:r>
              <a:rPr lang="en-US" altLang="zh-CN" sz="2000" b="1" strike="noStrike" noProof="1" dirty="0">
                <a:solidFill>
                  <a:srgbClr val="0000FF"/>
                </a:solidFill>
                <a:latin typeface="华文楷体" pitchFamily="2" charset="-122"/>
                <a:ea typeface="华文楷体" pitchFamily="2" charset="-122"/>
                <a:cs typeface="+mn-cs"/>
              </a:rPr>
              <a:t>.</a:t>
            </a:r>
            <a:r>
              <a:rPr lang="zh-CN" altLang="en-US" sz="2000" b="1" strike="noStrike" noProof="1" dirty="0">
                <a:solidFill>
                  <a:srgbClr val="0000FF"/>
                </a:solidFill>
                <a:latin typeface="华文楷体" pitchFamily="2" charset="-122"/>
                <a:ea typeface="华文楷体" pitchFamily="2" charset="-122"/>
                <a:cs typeface="+mn-cs"/>
              </a:rPr>
              <a:t>积极引导农民组织起来，走互助合作道路。</a:t>
            </a:r>
            <a:r>
              <a:rPr lang="en-US" altLang="zh-CN" sz="2000" b="1" strike="noStrike" noProof="1" dirty="0">
                <a:solidFill>
                  <a:srgbClr val="FF0000"/>
                </a:solidFill>
                <a:latin typeface="幼圆" pitchFamily="49" charset="-122"/>
                <a:ea typeface="幼圆" pitchFamily="49" charset="-122"/>
                <a:cs typeface="+mn-cs"/>
              </a:rPr>
              <a:t>“</a:t>
            </a:r>
            <a:r>
              <a:rPr lang="zh-CN" altLang="en-US" sz="2000" b="1" strike="noStrike" noProof="1" dirty="0">
                <a:solidFill>
                  <a:srgbClr val="FF0000"/>
                </a:solidFill>
                <a:latin typeface="幼圆" pitchFamily="49" charset="-122"/>
                <a:ea typeface="幼圆" pitchFamily="49" charset="-122"/>
                <a:cs typeface="+mn-cs"/>
              </a:rPr>
              <a:t>既不挫伤个体，又倡导组织</a:t>
            </a:r>
            <a:r>
              <a:rPr lang="en-US" altLang="zh-CN" sz="2000" b="1" strike="noStrike" noProof="1" dirty="0">
                <a:solidFill>
                  <a:srgbClr val="FF0000"/>
                </a:solidFill>
                <a:latin typeface="幼圆" pitchFamily="49" charset="-122"/>
                <a:ea typeface="幼圆" pitchFamily="49" charset="-122"/>
                <a:cs typeface="+mn-cs"/>
              </a:rPr>
              <a:t>”</a:t>
            </a:r>
            <a:endParaRPr lang="en-US" altLang="zh-CN" sz="2000" b="1" strike="noStrike" noProof="1" dirty="0">
              <a:solidFill>
                <a:srgbClr val="FF0000"/>
              </a:solidFill>
              <a:latin typeface="幼圆" pitchFamily="49" charset="-122"/>
              <a:ea typeface="幼圆" pitchFamily="49" charset="-122"/>
            </a:endParaRPr>
          </a:p>
        </p:txBody>
      </p:sp>
      <p:sp>
        <p:nvSpPr>
          <p:cNvPr id="31756" name="矩形 175109"/>
          <p:cNvSpPr/>
          <p:nvPr/>
        </p:nvSpPr>
        <p:spPr>
          <a:xfrm>
            <a:off x="4047173" y="3232468"/>
            <a:ext cx="4897438" cy="1244600"/>
          </a:xfrm>
          <a:prstGeom prst="rect">
            <a:avLst/>
          </a:prstGeom>
          <a:solidFill>
            <a:schemeClr val="accent3">
              <a:lumMod val="95000"/>
            </a:schemeClr>
          </a:solidFill>
          <a:ln w="9525" cap="flat" cmpd="sng">
            <a:solidFill>
              <a:srgbClr val="0000FF"/>
            </a:solidFill>
            <a:prstDash val="solid"/>
            <a:miter/>
            <a:headEnd type="none" w="med" len="med"/>
            <a:tailEnd type="none" w="med" len="med"/>
          </a:ln>
        </p:spPr>
        <p:txBody>
          <a:bodyPr anchor="ctr">
            <a:spAutoFit/>
          </a:bodyPr>
          <a:p>
            <a:pPr fontAlgn="base">
              <a:lnSpc>
                <a:spcPct val="125000"/>
              </a:lnSpc>
              <a:buClr>
                <a:schemeClr val="bg1"/>
              </a:buClr>
            </a:pPr>
            <a:r>
              <a:rPr lang="en-US" altLang="zh-CN" sz="2000" b="1" strike="noStrike" noProof="1" dirty="0">
                <a:solidFill>
                  <a:srgbClr val="0000FF"/>
                </a:solidFill>
                <a:latin typeface="Times New Roman" panose="02020603050405020304" charset="0"/>
                <a:ea typeface="楷体_GB2312" pitchFamily="49" charset="-122"/>
                <a:cs typeface="+mn-cs"/>
              </a:rPr>
              <a:t>   </a:t>
            </a:r>
            <a:r>
              <a:rPr lang="zh-CN" altLang="en-US" sz="2000" b="1" strike="noStrike" noProof="1" dirty="0">
                <a:solidFill>
                  <a:srgbClr val="0000FF"/>
                </a:solidFill>
                <a:latin typeface="华文楷体" pitchFamily="2" charset="-122"/>
                <a:ea typeface="华文楷体" pitchFamily="2" charset="-122"/>
                <a:cs typeface="+mn-cs"/>
              </a:rPr>
              <a:t>第二</a:t>
            </a:r>
            <a:r>
              <a:rPr lang="en-US" altLang="zh-CN" sz="2000" b="1" strike="noStrike" noProof="1" dirty="0">
                <a:solidFill>
                  <a:srgbClr val="0000FF"/>
                </a:solidFill>
                <a:latin typeface="华文楷体" pitchFamily="2" charset="-122"/>
                <a:ea typeface="华文楷体" pitchFamily="2" charset="-122"/>
                <a:cs typeface="+mn-cs"/>
              </a:rPr>
              <a:t>.</a:t>
            </a:r>
            <a:r>
              <a:rPr lang="zh-CN" altLang="en-US" sz="2000" b="1" strike="noStrike" noProof="1" dirty="0">
                <a:solidFill>
                  <a:srgbClr val="0000FF"/>
                </a:solidFill>
                <a:latin typeface="华文楷体" pitchFamily="2" charset="-122"/>
                <a:ea typeface="华文楷体" pitchFamily="2" charset="-122"/>
                <a:cs typeface="+mn-cs"/>
              </a:rPr>
              <a:t>遵循自愿互利、典型示范和国家帮助的原则，以互助合作的优越性吸引农民走互助合作道路。</a:t>
            </a:r>
            <a:r>
              <a:rPr lang="zh-CN" altLang="en-US" sz="2000" b="1" strike="noStrike" noProof="1" dirty="0">
                <a:solidFill>
                  <a:srgbClr val="FF0000"/>
                </a:solidFill>
                <a:latin typeface="幼圆" pitchFamily="49" charset="-122"/>
                <a:ea typeface="幼圆" pitchFamily="49" charset="-122"/>
                <a:cs typeface="+mn-cs"/>
              </a:rPr>
              <a:t> </a:t>
            </a:r>
            <a:r>
              <a:rPr lang="en-US" altLang="zh-CN" sz="2000" b="1" strike="noStrike" noProof="1" dirty="0">
                <a:solidFill>
                  <a:srgbClr val="FF0000"/>
                </a:solidFill>
                <a:latin typeface="幼圆" pitchFamily="49" charset="-122"/>
                <a:ea typeface="幼圆" pitchFamily="49" charset="-122"/>
                <a:cs typeface="+mn-cs"/>
              </a:rPr>
              <a:t>“</a:t>
            </a:r>
            <a:r>
              <a:rPr lang="zh-CN" altLang="en-US" sz="2000" b="1" strike="noStrike" noProof="1" dirty="0">
                <a:solidFill>
                  <a:srgbClr val="FF0000"/>
                </a:solidFill>
                <a:latin typeface="幼圆" pitchFamily="49" charset="-122"/>
                <a:ea typeface="幼圆" pitchFamily="49" charset="-122"/>
                <a:cs typeface="+mn-cs"/>
              </a:rPr>
              <a:t>引导、说服、教育</a:t>
            </a:r>
            <a:r>
              <a:rPr lang="en-US" altLang="zh-CN" sz="2000" b="1" strike="noStrike" noProof="1" dirty="0">
                <a:solidFill>
                  <a:srgbClr val="FF0000"/>
                </a:solidFill>
                <a:latin typeface="幼圆" pitchFamily="49" charset="-122"/>
                <a:ea typeface="幼圆" pitchFamily="49" charset="-122"/>
                <a:cs typeface="+mn-cs"/>
              </a:rPr>
              <a:t>”</a:t>
            </a:r>
            <a:endParaRPr lang="en-US" altLang="zh-CN" sz="2000" b="1" strike="noStrike" noProof="1" dirty="0">
              <a:solidFill>
                <a:srgbClr val="FF0000"/>
              </a:solidFill>
              <a:latin typeface="幼圆" pitchFamily="49" charset="-122"/>
              <a:ea typeface="幼圆" pitchFamily="49" charset="-122"/>
            </a:endParaRPr>
          </a:p>
        </p:txBody>
      </p:sp>
      <p:sp>
        <p:nvSpPr>
          <p:cNvPr id="31757" name="矩形 175119"/>
          <p:cNvSpPr/>
          <p:nvPr/>
        </p:nvSpPr>
        <p:spPr>
          <a:xfrm>
            <a:off x="4047173" y="4616768"/>
            <a:ext cx="4897438" cy="860425"/>
          </a:xfrm>
          <a:prstGeom prst="rect">
            <a:avLst/>
          </a:prstGeom>
          <a:solidFill>
            <a:schemeClr val="accent3">
              <a:lumMod val="95000"/>
            </a:schemeClr>
          </a:solidFill>
          <a:ln w="9525" cap="flat" cmpd="sng">
            <a:solidFill>
              <a:srgbClr val="0000FF"/>
            </a:solidFill>
            <a:prstDash val="solid"/>
            <a:miter/>
            <a:headEnd type="none" w="med" len="med"/>
            <a:tailEnd type="none" w="med" len="med"/>
          </a:ln>
        </p:spPr>
        <p:txBody>
          <a:bodyPr anchor="ctr">
            <a:spAutoFit/>
          </a:bodyPr>
          <a:p>
            <a:pPr fontAlgn="base">
              <a:lnSpc>
                <a:spcPct val="125000"/>
              </a:lnSpc>
              <a:buClr>
                <a:schemeClr val="bg1"/>
              </a:buClr>
            </a:pPr>
            <a:r>
              <a:rPr lang="en-US" altLang="zh-CN" sz="2000" b="1" strike="noStrike" noProof="1" dirty="0">
                <a:solidFill>
                  <a:srgbClr val="0000FF"/>
                </a:solidFill>
                <a:latin typeface="Times New Roman" panose="02020603050405020304" charset="0"/>
                <a:ea typeface="华文隶书" pitchFamily="2" charset="-122"/>
                <a:cs typeface="+mn-cs"/>
              </a:rPr>
              <a:t>  </a:t>
            </a:r>
            <a:r>
              <a:rPr lang="en-US" altLang="zh-CN" sz="2000" b="1" strike="noStrike" noProof="1" dirty="0">
                <a:solidFill>
                  <a:srgbClr val="0000FF"/>
                </a:solidFill>
                <a:latin typeface="华文楷体" pitchFamily="2" charset="-122"/>
                <a:ea typeface="华文楷体" pitchFamily="2" charset="-122"/>
                <a:cs typeface="+mn-cs"/>
              </a:rPr>
              <a:t> </a:t>
            </a:r>
            <a:r>
              <a:rPr lang="zh-CN" altLang="en-US" sz="2000" b="1" strike="noStrike" noProof="1" dirty="0">
                <a:solidFill>
                  <a:srgbClr val="0000FF"/>
                </a:solidFill>
                <a:latin typeface="华文楷体" pitchFamily="2" charset="-122"/>
                <a:ea typeface="华文楷体" pitchFamily="2" charset="-122"/>
                <a:cs typeface="+mn-cs"/>
              </a:rPr>
              <a:t>第三</a:t>
            </a:r>
            <a:r>
              <a:rPr lang="en-US" altLang="zh-CN" sz="2000" b="1" strike="noStrike" noProof="1" dirty="0">
                <a:solidFill>
                  <a:srgbClr val="0000FF"/>
                </a:solidFill>
                <a:latin typeface="华文楷体" pitchFamily="2" charset="-122"/>
                <a:ea typeface="华文楷体" pitchFamily="2" charset="-122"/>
                <a:cs typeface="+mn-cs"/>
              </a:rPr>
              <a:t>.</a:t>
            </a:r>
            <a:r>
              <a:rPr lang="zh-CN" altLang="en-US" sz="2000" b="1" strike="noStrike" noProof="1" dirty="0">
                <a:solidFill>
                  <a:srgbClr val="0000FF"/>
                </a:solidFill>
                <a:latin typeface="华文楷体" pitchFamily="2" charset="-122"/>
                <a:ea typeface="华文楷体" pitchFamily="2" charset="-122"/>
                <a:cs typeface="+mn-cs"/>
              </a:rPr>
              <a:t>正确分析农村的阶级和阶层状况，制定正确的阶级政策。</a:t>
            </a:r>
            <a:r>
              <a:rPr lang="en-US" altLang="zh-CN" sz="2000" b="1" strike="noStrike" noProof="1" dirty="0">
                <a:solidFill>
                  <a:srgbClr val="FF0000"/>
                </a:solidFill>
                <a:latin typeface="幼圆" pitchFamily="49" charset="-122"/>
                <a:ea typeface="幼圆" pitchFamily="49" charset="-122"/>
                <a:cs typeface="+mn-cs"/>
              </a:rPr>
              <a:t>“</a:t>
            </a:r>
            <a:r>
              <a:rPr lang="zh-CN" altLang="en-US" sz="2000" b="1" strike="noStrike" noProof="1" dirty="0">
                <a:solidFill>
                  <a:srgbClr val="FF0000"/>
                </a:solidFill>
                <a:latin typeface="幼圆" pitchFamily="49" charset="-122"/>
                <a:ea typeface="幼圆" pitchFamily="49" charset="-122"/>
                <a:cs typeface="+mn-cs"/>
              </a:rPr>
              <a:t>依靠贫下中农</a:t>
            </a:r>
            <a:r>
              <a:rPr lang="en-US" altLang="zh-CN" sz="2000" b="1" strike="noStrike" noProof="1" dirty="0">
                <a:solidFill>
                  <a:srgbClr val="FF0000"/>
                </a:solidFill>
                <a:latin typeface="幼圆" pitchFamily="49" charset="-122"/>
                <a:ea typeface="幼圆" pitchFamily="49" charset="-122"/>
                <a:cs typeface="+mn-cs"/>
              </a:rPr>
              <a:t>”</a:t>
            </a:r>
            <a:endParaRPr lang="en-US" altLang="zh-CN" sz="2000" b="1" strike="noStrike" noProof="1" dirty="0">
              <a:solidFill>
                <a:srgbClr val="FF0000"/>
              </a:solidFill>
              <a:latin typeface="幼圆" pitchFamily="49" charset="-122"/>
              <a:ea typeface="幼圆" pitchFamily="49"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文本占位符 5121"/>
          <p:cNvSpPr>
            <a:spLocks noGrp="1"/>
          </p:cNvSpPr>
          <p:nvPr>
            <p:ph idx="1"/>
          </p:nvPr>
        </p:nvSpPr>
        <p:spPr>
          <a:xfrm>
            <a:off x="468313" y="1412875"/>
            <a:ext cx="8229600" cy="4525963"/>
          </a:xfrm>
        </p:spPr>
        <p:txBody>
          <a:bodyPr anchor="t"/>
          <a:lstStyle/>
          <a:p>
            <a:pPr marL="0" indent="0" algn="ctr">
              <a:buNone/>
            </a:pPr>
            <a:r>
              <a:rPr lang="zh-CN" altLang="en-US" sz="3200" b="1" dirty="0">
                <a:solidFill>
                  <a:srgbClr val="FF0000"/>
                </a:solidFill>
                <a:latin typeface="微软雅黑" panose="020B0503020204020204" charset="-122"/>
                <a:ea typeface="微软雅黑" panose="020B0503020204020204" charset="-122"/>
              </a:rPr>
              <a:t>第一节 从新民主主义到社会主义的转变</a:t>
            </a:r>
            <a:endParaRPr lang="zh-CN" altLang="en-US" sz="3200" b="1" dirty="0">
              <a:solidFill>
                <a:srgbClr val="FF0000"/>
              </a:solidFill>
              <a:latin typeface="微软雅黑" panose="020B0503020204020204" charset="-122"/>
              <a:ea typeface="微软雅黑" panose="020B0503020204020204" charset="-122"/>
            </a:endParaRPr>
          </a:p>
          <a:p>
            <a:pPr marL="0" indent="0">
              <a:lnSpc>
                <a:spcPct val="20000"/>
              </a:lnSpc>
              <a:buNone/>
            </a:pPr>
            <a:endParaRPr lang="zh-CN" altLang="en-US" sz="3200" b="1" dirty="0">
              <a:solidFill>
                <a:srgbClr val="FF0000"/>
              </a:solidFill>
              <a:latin typeface="微软雅黑" panose="020B0503020204020204" charset="-122"/>
              <a:ea typeface="微软雅黑" panose="020B0503020204020204" charset="-122"/>
            </a:endParaRPr>
          </a:p>
          <a:p>
            <a:pPr marL="0" indent="0">
              <a:lnSpc>
                <a:spcPct val="130000"/>
              </a:lnSpc>
              <a:buNone/>
            </a:pPr>
            <a:r>
              <a:rPr lang="zh-CN" altLang="en-US" sz="2800" b="1" dirty="0">
                <a:latin typeface="微软雅黑" panose="020B0503020204020204" charset="-122"/>
                <a:ea typeface="微软雅黑" panose="020B0503020204020204" charset="-122"/>
              </a:rPr>
              <a:t>一 新民主主义社会是一个过渡性的社会</a:t>
            </a:r>
            <a:endParaRPr lang="zh-CN" altLang="en-US" sz="2800" b="1" dirty="0">
              <a:latin typeface="微软雅黑" panose="020B0503020204020204" charset="-122"/>
              <a:ea typeface="微软雅黑" panose="020B0503020204020204" charset="-122"/>
            </a:endParaRPr>
          </a:p>
          <a:p>
            <a:pPr marL="0" indent="0">
              <a:lnSpc>
                <a:spcPct val="130000"/>
              </a:lnSpc>
              <a:buNone/>
            </a:pPr>
            <a:r>
              <a:rPr lang="zh-CN" altLang="en-US" dirty="0">
                <a:latin typeface="微软雅黑" panose="020B0503020204020204" charset="-122"/>
                <a:ea typeface="微软雅黑" panose="020B0503020204020204" charset="-122"/>
              </a:rPr>
              <a:t>  中国革命分两步走：</a:t>
            </a:r>
            <a:endParaRPr lang="zh-CN" altLang="en-US" dirty="0">
              <a:latin typeface="微软雅黑" panose="020B0503020204020204" charset="-122"/>
              <a:ea typeface="微软雅黑" panose="020B0503020204020204" charset="-122"/>
            </a:endParaRPr>
          </a:p>
          <a:p>
            <a:pPr marL="457200" lvl="1" indent="0">
              <a:lnSpc>
                <a:spcPct val="130000"/>
              </a:lnSpc>
              <a:buClr>
                <a:srgbClr val="FF0000"/>
              </a:buClr>
              <a:buNone/>
            </a:pPr>
            <a:r>
              <a:rPr lang="zh-CN" altLang="en-US" sz="2400" dirty="0">
                <a:latin typeface="微软雅黑" panose="020B0503020204020204" charset="-122"/>
                <a:ea typeface="微软雅黑" panose="020B0503020204020204" charset="-122"/>
              </a:rPr>
              <a:t>     第一步：完成新民主主义革命，改变中国的半殖民地半封建状态</a:t>
            </a:r>
            <a:endParaRPr lang="zh-CN" altLang="en-US" sz="2400" dirty="0">
              <a:latin typeface="微软雅黑" panose="020B0503020204020204" charset="-122"/>
              <a:ea typeface="微软雅黑" panose="020B0503020204020204" charset="-122"/>
            </a:endParaRPr>
          </a:p>
          <a:p>
            <a:pPr marL="457200" lvl="1" indent="0">
              <a:lnSpc>
                <a:spcPct val="130000"/>
              </a:lnSpc>
              <a:buClr>
                <a:srgbClr val="FF0000"/>
              </a:buClr>
              <a:buNone/>
            </a:pPr>
            <a:r>
              <a:rPr lang="zh-CN" altLang="en-US" sz="2400" dirty="0">
                <a:latin typeface="微软雅黑" panose="020B0503020204020204" charset="-122"/>
                <a:ea typeface="微软雅黑" panose="020B0503020204020204" charset="-122"/>
              </a:rPr>
              <a:t>     第二步：继续向前推进革命，经过社会主义革命使中国进入社会主义社会。</a:t>
            </a:r>
            <a:endParaRPr lang="zh-CN" altLang="en-US" sz="2400" dirty="0">
              <a:latin typeface="微软雅黑" panose="020B0503020204020204" charset="-122"/>
              <a:ea typeface="微软雅黑" panose="020B0503020204020204" charset="-122"/>
            </a:endParaRPr>
          </a:p>
          <a:p>
            <a:endParaRPr lang="zh-CN" altLang="en-US"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矩形 179208"/>
          <p:cNvSpPr/>
          <p:nvPr/>
        </p:nvSpPr>
        <p:spPr>
          <a:xfrm>
            <a:off x="609283" y="1333818"/>
            <a:ext cx="3917950" cy="552450"/>
          </a:xfrm>
          <a:prstGeom prst="rect">
            <a:avLst/>
          </a:prstGeom>
          <a:solidFill>
            <a:srgbClr val="FFFFCC"/>
          </a:solidFill>
          <a:ln w="38100" cap="flat" cmpd="sng">
            <a:noFill/>
            <a:prstDash val="solid"/>
            <a:round/>
            <a:headEnd type="none" w="med" len="med"/>
            <a:tailEnd type="none" w="med" len="med"/>
          </a:ln>
        </p:spPr>
        <p:txBody>
          <a:bodyPr wrap="square" anchor="ctr">
            <a:spAutoFit/>
          </a:bodyPr>
          <a:p>
            <a:pPr>
              <a:lnSpc>
                <a:spcPct val="125000"/>
              </a:lnSpc>
              <a:buClr>
                <a:schemeClr val="bg1"/>
              </a:buClr>
            </a:pPr>
            <a:r>
              <a:rPr lang="zh-CN" altLang="en-US" sz="2400" b="1" dirty="0">
                <a:solidFill>
                  <a:schemeClr val="accent2"/>
                </a:solidFill>
                <a:latin typeface="Arial" panose="020B0604020202020204" pitchFamily="34" charset="0"/>
                <a:ea typeface="幼圆" pitchFamily="49" charset="-122"/>
              </a:rPr>
              <a:t>农业社会主义改造的三阶段</a:t>
            </a:r>
            <a:endParaRPr lang="zh-CN" altLang="en-US" sz="2400" b="1" dirty="0">
              <a:solidFill>
                <a:schemeClr val="accent2"/>
              </a:solidFill>
              <a:latin typeface="Arial" panose="020B0604020202020204" pitchFamily="34" charset="0"/>
              <a:ea typeface="幼圆" pitchFamily="49" charset="-122"/>
            </a:endParaRPr>
          </a:p>
        </p:txBody>
      </p:sp>
      <p:sp>
        <p:nvSpPr>
          <p:cNvPr id="36870" name="矩形 29703"/>
          <p:cNvSpPr/>
          <p:nvPr/>
        </p:nvSpPr>
        <p:spPr>
          <a:xfrm>
            <a:off x="609283" y="5618480"/>
            <a:ext cx="1101725" cy="460375"/>
          </a:xfrm>
          <a:prstGeom prst="rect">
            <a:avLst/>
          </a:prstGeom>
          <a:solidFill>
            <a:srgbClr val="FFFF00"/>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sz="2400" b="1">
                <a:solidFill>
                  <a:srgbClr val="FF0000"/>
                </a:solidFill>
                <a:latin typeface="Times New Roman" panose="02020603050405020304" charset="0"/>
                <a:ea typeface="幼圆" pitchFamily="49" charset="-122"/>
              </a:rPr>
              <a:t>互助组</a:t>
            </a:r>
            <a:endParaRPr lang="zh-CN" altLang="en-US" sz="2400" b="1">
              <a:solidFill>
                <a:srgbClr val="FF0000"/>
              </a:solidFill>
              <a:latin typeface="Times New Roman" panose="02020603050405020304" charset="0"/>
              <a:ea typeface="幼圆" pitchFamily="49" charset="-122"/>
            </a:endParaRPr>
          </a:p>
        </p:txBody>
      </p:sp>
      <p:sp>
        <p:nvSpPr>
          <p:cNvPr id="36871" name="矩形 29703"/>
          <p:cNvSpPr/>
          <p:nvPr/>
        </p:nvSpPr>
        <p:spPr>
          <a:xfrm>
            <a:off x="2380933" y="3634105"/>
            <a:ext cx="2974975" cy="460375"/>
          </a:xfrm>
          <a:prstGeom prst="rect">
            <a:avLst/>
          </a:prstGeom>
          <a:solidFill>
            <a:srgbClr val="FFFF00"/>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square" anchor="ctr">
            <a:spAutoFit/>
            <a:flatTx/>
          </a:bodyPr>
          <a:p>
            <a:r>
              <a:rPr lang="zh-CN" altLang="en-US" sz="2400" b="1">
                <a:solidFill>
                  <a:srgbClr val="FF0000"/>
                </a:solidFill>
                <a:latin typeface="Times New Roman" panose="02020603050405020304" charset="0"/>
                <a:ea typeface="幼圆" pitchFamily="49" charset="-122"/>
              </a:rPr>
              <a:t>初级农业生产合作社</a:t>
            </a:r>
            <a:endParaRPr lang="zh-CN" altLang="en-US" sz="2400" b="1">
              <a:solidFill>
                <a:srgbClr val="FF0000"/>
              </a:solidFill>
              <a:latin typeface="Times New Roman" panose="02020603050405020304" charset="0"/>
              <a:ea typeface="幼圆" pitchFamily="49" charset="-122"/>
            </a:endParaRPr>
          </a:p>
        </p:txBody>
      </p:sp>
      <p:sp>
        <p:nvSpPr>
          <p:cNvPr id="36872" name="矩形 29703"/>
          <p:cNvSpPr/>
          <p:nvPr/>
        </p:nvSpPr>
        <p:spPr>
          <a:xfrm>
            <a:off x="5171758" y="1886268"/>
            <a:ext cx="1100137" cy="460375"/>
          </a:xfrm>
          <a:prstGeom prst="rect">
            <a:avLst/>
          </a:prstGeom>
          <a:solidFill>
            <a:srgbClr val="FFFF00"/>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sz="2400" b="1">
                <a:solidFill>
                  <a:srgbClr val="FF0000"/>
                </a:solidFill>
                <a:latin typeface="Times New Roman" panose="02020603050405020304" charset="0"/>
                <a:ea typeface="幼圆" pitchFamily="49" charset="-122"/>
              </a:rPr>
              <a:t>高级社</a:t>
            </a:r>
            <a:endParaRPr lang="zh-CN" altLang="en-US" sz="2400" b="1">
              <a:solidFill>
                <a:srgbClr val="FF0000"/>
              </a:solidFill>
              <a:latin typeface="Times New Roman" panose="02020603050405020304" charset="0"/>
              <a:ea typeface="幼圆" pitchFamily="49" charset="-122"/>
            </a:endParaRPr>
          </a:p>
        </p:txBody>
      </p:sp>
      <p:cxnSp>
        <p:nvCxnSpPr>
          <p:cNvPr id="4" name="直接箭头连接符 3"/>
          <p:cNvCxnSpPr/>
          <p:nvPr/>
        </p:nvCxnSpPr>
        <p:spPr>
          <a:xfrm flipV="1">
            <a:off x="1571308" y="4054793"/>
            <a:ext cx="1774825" cy="1395413"/>
          </a:xfrm>
          <a:prstGeom prst="straightConnector1">
            <a:avLst/>
          </a:prstGeom>
          <a:ln w="57150">
            <a:solidFill>
              <a:srgbClr val="CC0000"/>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3922395" y="2346643"/>
            <a:ext cx="1249363" cy="1204913"/>
          </a:xfrm>
          <a:prstGeom prst="straightConnector1">
            <a:avLst/>
          </a:prstGeom>
          <a:ln w="57150">
            <a:solidFill>
              <a:srgbClr val="CC0000"/>
            </a:solidFill>
            <a:tailEnd type="arrow"/>
          </a:ln>
        </p:spPr>
        <p:style>
          <a:lnRef idx="1">
            <a:schemeClr val="accent1"/>
          </a:lnRef>
          <a:fillRef idx="0">
            <a:schemeClr val="accent1"/>
          </a:fillRef>
          <a:effectRef idx="0">
            <a:schemeClr val="accent1"/>
          </a:effectRef>
          <a:fontRef idx="minor">
            <a:schemeClr val="tx1"/>
          </a:fontRef>
        </p:style>
      </p:cxnSp>
      <p:pic>
        <p:nvPicPr>
          <p:cNvPr id="36875" name="图片 8"/>
          <p:cNvPicPr>
            <a:picLocks noChangeAspect="1"/>
          </p:cNvPicPr>
          <p:nvPr/>
        </p:nvPicPr>
        <p:blipFill>
          <a:blip r:embed="rId1"/>
          <a:stretch>
            <a:fillRect/>
          </a:stretch>
        </p:blipFill>
        <p:spPr>
          <a:xfrm>
            <a:off x="5546090" y="3163570"/>
            <a:ext cx="3498215" cy="2454910"/>
          </a:xfrm>
          <a:prstGeom prst="rect">
            <a:avLst/>
          </a:prstGeom>
          <a:noFill/>
          <a:ln w="9525">
            <a:noFill/>
          </a:ln>
        </p:spPr>
      </p:pic>
      <p:sp>
        <p:nvSpPr>
          <p:cNvPr id="36876" name="圆角矩形标注 365570"/>
          <p:cNvSpPr/>
          <p:nvPr/>
        </p:nvSpPr>
        <p:spPr>
          <a:xfrm>
            <a:off x="2557145" y="4892993"/>
            <a:ext cx="3457575" cy="1635125"/>
          </a:xfrm>
          <a:prstGeom prst="wedgeRoundRectCallout">
            <a:avLst>
              <a:gd name="adj1" fmla="val -76042"/>
              <a:gd name="adj2" fmla="val 4833"/>
              <a:gd name="adj3" fmla="val 16667"/>
            </a:avLst>
          </a:prstGeom>
          <a:solidFill>
            <a:srgbClr val="CCFFFF"/>
          </a:solidFill>
          <a:ln w="9525" cap="flat" cmpd="sng">
            <a:noFill/>
            <a:prstDash val="solid"/>
            <a:miter/>
            <a:headEnd type="none" w="med" len="med"/>
            <a:tailEnd type="none" w="med" len="med"/>
          </a:ln>
        </p:spPr>
        <p:txBody>
          <a:bodyPr anchor="t"/>
          <a:p>
            <a:pPr>
              <a:lnSpc>
                <a:spcPct val="125000"/>
              </a:lnSpc>
            </a:pPr>
            <a:r>
              <a:rPr lang="en-US" altLang="zh-CN" sz="2000" b="1" dirty="0">
                <a:latin typeface="Arial" panose="020B0604020202020204" pitchFamily="34" charset="0"/>
                <a:ea typeface="楷体_GB2312" pitchFamily="49" charset="-122"/>
              </a:rPr>
              <a:t> </a:t>
            </a:r>
            <a:r>
              <a:rPr lang="zh-CN" altLang="en-US" b="1" dirty="0">
                <a:solidFill>
                  <a:schemeClr val="accent2"/>
                </a:solidFill>
                <a:latin typeface="楷体" panose="02010609060101010101" charset="-122"/>
                <a:ea typeface="楷体" panose="02010609060101010101" charset="-122"/>
              </a:rPr>
              <a:t>几户或十几户农民自愿组成，</a:t>
            </a:r>
            <a:endParaRPr lang="zh-CN" altLang="en-US" b="1" dirty="0">
              <a:solidFill>
                <a:schemeClr val="accent2"/>
              </a:solidFill>
              <a:latin typeface="楷体" panose="02010609060101010101" charset="-122"/>
              <a:ea typeface="楷体" panose="02010609060101010101" charset="-122"/>
            </a:endParaRPr>
          </a:p>
          <a:p>
            <a:pPr>
              <a:lnSpc>
                <a:spcPct val="125000"/>
              </a:lnSpc>
            </a:pPr>
            <a:r>
              <a:rPr lang="zh-CN" altLang="en-US" b="1" dirty="0">
                <a:solidFill>
                  <a:schemeClr val="accent2"/>
                </a:solidFill>
                <a:latin typeface="楷体" panose="02010609060101010101" charset="-122"/>
                <a:ea typeface="楷体" panose="02010609060101010101" charset="-122"/>
              </a:rPr>
              <a:t>土地耕畜和其他生产资料仍归农民个人所有，</a:t>
            </a:r>
            <a:endParaRPr lang="zh-CN" altLang="en-US" b="1" dirty="0">
              <a:solidFill>
                <a:schemeClr val="accent2"/>
              </a:solidFill>
              <a:latin typeface="楷体" panose="02010609060101010101" charset="-122"/>
              <a:ea typeface="楷体" panose="02010609060101010101" charset="-122"/>
            </a:endParaRPr>
          </a:p>
          <a:p>
            <a:pPr>
              <a:lnSpc>
                <a:spcPct val="125000"/>
              </a:lnSpc>
            </a:pPr>
            <a:r>
              <a:rPr lang="zh-CN" altLang="en-US" b="1" dirty="0">
                <a:solidFill>
                  <a:schemeClr val="accent2"/>
                </a:solidFill>
                <a:latin typeface="楷体" panose="02010609060101010101" charset="-122"/>
                <a:ea typeface="楷体" panose="02010609060101010101" charset="-122"/>
              </a:rPr>
              <a:t>生产方面组织起来，互帮互助。</a:t>
            </a:r>
            <a:endParaRPr lang="zh-CN" altLang="en-US" b="1" dirty="0">
              <a:solidFill>
                <a:schemeClr val="accent2"/>
              </a:solidFill>
              <a:latin typeface="楷体" panose="02010609060101010101" charset="-122"/>
              <a:ea typeface="楷体" panose="02010609060101010101" charset="-122"/>
            </a:endParaRPr>
          </a:p>
        </p:txBody>
      </p:sp>
      <p:sp>
        <p:nvSpPr>
          <p:cNvPr id="36877" name="矩形标注 369667"/>
          <p:cNvSpPr/>
          <p:nvPr/>
        </p:nvSpPr>
        <p:spPr>
          <a:xfrm>
            <a:off x="350520" y="2148205"/>
            <a:ext cx="1693863" cy="2770188"/>
          </a:xfrm>
          <a:prstGeom prst="wedgeRectCallout">
            <a:avLst>
              <a:gd name="adj1" fmla="val 71699"/>
              <a:gd name="adj2" fmla="val 5537"/>
            </a:avLst>
          </a:prstGeom>
          <a:solidFill>
            <a:srgbClr val="CCFFCC"/>
          </a:solidFill>
          <a:ln w="9525" cap="flat" cmpd="sng">
            <a:noFill/>
            <a:prstDash val="solid"/>
            <a:miter/>
            <a:headEnd type="none" w="med" len="med"/>
            <a:tailEnd type="none" w="med" len="med"/>
          </a:ln>
        </p:spPr>
        <p:txBody>
          <a:bodyPr anchor="t"/>
          <a:p>
            <a:pPr>
              <a:lnSpc>
                <a:spcPct val="125000"/>
              </a:lnSpc>
            </a:pPr>
            <a:r>
              <a:rPr lang="zh-CN" altLang="en-US" b="1" dirty="0">
                <a:solidFill>
                  <a:schemeClr val="accent2"/>
                </a:solidFill>
                <a:latin typeface="楷体" panose="02010609060101010101" charset="-122"/>
                <a:ea typeface="楷体" panose="02010609060101010101" charset="-122"/>
              </a:rPr>
              <a:t>土地入股、统一经营、集体劳动，</a:t>
            </a:r>
            <a:endParaRPr lang="zh-CN" altLang="en-US" b="1" dirty="0">
              <a:solidFill>
                <a:schemeClr val="accent2"/>
              </a:solidFill>
              <a:latin typeface="楷体" panose="02010609060101010101" charset="-122"/>
              <a:ea typeface="楷体" panose="02010609060101010101" charset="-122"/>
            </a:endParaRPr>
          </a:p>
          <a:p>
            <a:pPr>
              <a:lnSpc>
                <a:spcPct val="125000"/>
              </a:lnSpc>
            </a:pPr>
            <a:r>
              <a:rPr lang="zh-CN" altLang="en-US" b="1" dirty="0">
                <a:solidFill>
                  <a:schemeClr val="accent2"/>
                </a:solidFill>
                <a:latin typeface="楷体" panose="02010609060101010101" charset="-122"/>
                <a:ea typeface="楷体" panose="02010609060101010101" charset="-122"/>
              </a:rPr>
              <a:t>按劳分配和土地入股分红相结合，</a:t>
            </a:r>
            <a:endParaRPr lang="zh-CN" altLang="en-US" b="1" dirty="0">
              <a:solidFill>
                <a:schemeClr val="accent2"/>
              </a:solidFill>
              <a:latin typeface="楷体" panose="02010609060101010101" charset="-122"/>
              <a:ea typeface="楷体" panose="02010609060101010101" charset="-122"/>
            </a:endParaRPr>
          </a:p>
          <a:p>
            <a:pPr>
              <a:lnSpc>
                <a:spcPct val="125000"/>
              </a:lnSpc>
            </a:pPr>
            <a:r>
              <a:rPr lang="zh-CN" altLang="en-US" b="1" dirty="0">
                <a:solidFill>
                  <a:schemeClr val="accent2"/>
                </a:solidFill>
                <a:latin typeface="楷体" panose="02010609060101010101" charset="-122"/>
                <a:ea typeface="楷体" panose="02010609060101010101" charset="-122"/>
              </a:rPr>
              <a:t>耕畜和大农具付给报酬。</a:t>
            </a:r>
            <a:r>
              <a:rPr lang="zh-CN" altLang="en-US" b="1" dirty="0">
                <a:solidFill>
                  <a:schemeClr val="accent2"/>
                </a:solidFill>
                <a:latin typeface="幼圆" pitchFamily="49" charset="-122"/>
                <a:ea typeface="幼圆" pitchFamily="49" charset="-122"/>
              </a:rPr>
              <a:t> </a:t>
            </a:r>
            <a:endParaRPr lang="zh-CN" altLang="en-US" b="1" dirty="0">
              <a:solidFill>
                <a:schemeClr val="accent2"/>
              </a:solidFill>
              <a:latin typeface="幼圆" pitchFamily="49" charset="-122"/>
              <a:ea typeface="幼圆" pitchFamily="49" charset="-122"/>
            </a:endParaRPr>
          </a:p>
        </p:txBody>
      </p:sp>
      <p:sp>
        <p:nvSpPr>
          <p:cNvPr id="36878" name="圆角矩形标注 367620"/>
          <p:cNvSpPr/>
          <p:nvPr/>
        </p:nvSpPr>
        <p:spPr>
          <a:xfrm>
            <a:off x="6271895" y="1086168"/>
            <a:ext cx="1497013" cy="800100"/>
          </a:xfrm>
          <a:prstGeom prst="wedgeRoundRectCallout">
            <a:avLst>
              <a:gd name="adj1" fmla="val -52231"/>
              <a:gd name="adj2" fmla="val 71347"/>
              <a:gd name="adj3" fmla="val 16667"/>
            </a:avLst>
          </a:prstGeom>
          <a:solidFill>
            <a:srgbClr val="CCFFCC"/>
          </a:solidFill>
          <a:ln w="9525" cap="flat" cmpd="sng">
            <a:noFill/>
            <a:prstDash val="solid"/>
            <a:miter/>
            <a:headEnd type="none" w="med" len="med"/>
            <a:tailEnd type="none" w="med" len="med"/>
          </a:ln>
        </p:spPr>
        <p:txBody>
          <a:bodyPr anchor="t"/>
          <a:p>
            <a:pPr>
              <a:lnSpc>
                <a:spcPct val="125000"/>
              </a:lnSpc>
            </a:pPr>
            <a:r>
              <a:rPr lang="en-US" altLang="zh-CN" b="1" dirty="0">
                <a:latin typeface="Arial" panose="020B0604020202020204" pitchFamily="34" charset="0"/>
                <a:ea typeface="楷体_GB2312" pitchFamily="49" charset="-122"/>
              </a:rPr>
              <a:t> </a:t>
            </a:r>
            <a:r>
              <a:rPr lang="zh-CN" altLang="en-US" b="1" dirty="0">
                <a:solidFill>
                  <a:schemeClr val="accent2"/>
                </a:solidFill>
                <a:latin typeface="楷体" panose="02010609060101010101" charset="-122"/>
                <a:ea typeface="楷体" panose="02010609060101010101" charset="-122"/>
              </a:rPr>
              <a:t>生产资料农民集体所有</a:t>
            </a:r>
            <a:endParaRPr lang="zh-CN" altLang="en-US" b="1" dirty="0">
              <a:solidFill>
                <a:schemeClr val="accent2"/>
              </a:solidFill>
              <a:latin typeface="楷体" panose="02010609060101010101" charset="-122"/>
              <a:ea typeface="楷体" panose="02010609060101010101" charset="-122"/>
            </a:endParaRPr>
          </a:p>
        </p:txBody>
      </p:sp>
      <p:sp>
        <p:nvSpPr>
          <p:cNvPr id="36879" name="矩形 9225"/>
          <p:cNvSpPr/>
          <p:nvPr/>
        </p:nvSpPr>
        <p:spPr>
          <a:xfrm>
            <a:off x="499745" y="6528118"/>
            <a:ext cx="1882775" cy="338137"/>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r>
              <a:rPr lang="zh-CN" altLang="en-US" sz="1600" b="1">
                <a:solidFill>
                  <a:srgbClr val="FF0000"/>
                </a:solidFill>
                <a:latin typeface="黑体" panose="02010609060101010101" pitchFamily="2" charset="-122"/>
                <a:ea typeface="黑体" panose="02010609060101010101" pitchFamily="2" charset="-122"/>
                <a:sym typeface="宋体" panose="02010600030101010101" pitchFamily="2" charset="-122"/>
              </a:rPr>
              <a:t>社会主义萌芽性质</a:t>
            </a:r>
            <a:endParaRPr lang="zh-CN" altLang="en-US" sz="1600" b="1">
              <a:solidFill>
                <a:srgbClr val="FF0000"/>
              </a:solidFill>
              <a:latin typeface="黑体" panose="02010609060101010101" pitchFamily="2" charset="-122"/>
              <a:ea typeface="黑体" panose="02010609060101010101" pitchFamily="2" charset="-122"/>
              <a:sym typeface="宋体" panose="02010600030101010101" pitchFamily="2" charset="-122"/>
            </a:endParaRPr>
          </a:p>
        </p:txBody>
      </p:sp>
      <p:sp>
        <p:nvSpPr>
          <p:cNvPr id="36880" name="矩形 9225"/>
          <p:cNvSpPr/>
          <p:nvPr/>
        </p:nvSpPr>
        <p:spPr>
          <a:xfrm>
            <a:off x="3246120" y="4310380"/>
            <a:ext cx="1692275" cy="336550"/>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r>
              <a:rPr lang="zh-CN" altLang="en-US" sz="1600" b="1">
                <a:solidFill>
                  <a:srgbClr val="FF0000"/>
                </a:solidFill>
                <a:latin typeface="黑体" panose="02010609060101010101" pitchFamily="2" charset="-122"/>
                <a:ea typeface="黑体" panose="02010609060101010101" pitchFamily="2" charset="-122"/>
              </a:rPr>
              <a:t>半社会主义性质</a:t>
            </a:r>
            <a:endParaRPr lang="zh-CN" altLang="en-US" sz="1600" b="1">
              <a:solidFill>
                <a:srgbClr val="FF0000"/>
              </a:solidFill>
              <a:latin typeface="黑体" panose="02010609060101010101" pitchFamily="2" charset="-122"/>
              <a:ea typeface="黑体" panose="02010609060101010101" pitchFamily="2" charset="-122"/>
            </a:endParaRPr>
          </a:p>
        </p:txBody>
      </p:sp>
      <p:sp>
        <p:nvSpPr>
          <p:cNvPr id="36881" name="文本框 6"/>
          <p:cNvSpPr txBox="1"/>
          <p:nvPr/>
        </p:nvSpPr>
        <p:spPr>
          <a:xfrm>
            <a:off x="3346133" y="4054793"/>
            <a:ext cx="1452562" cy="368300"/>
          </a:xfrm>
          <a:prstGeom prst="rect">
            <a:avLst/>
          </a:prstGeom>
          <a:noFill/>
          <a:ln w="9525">
            <a:noFill/>
          </a:ln>
        </p:spPr>
        <p:txBody>
          <a:bodyPr wrap="none" anchor="t">
            <a:spAutoFit/>
          </a:bodyPr>
          <a:p>
            <a:r>
              <a:rPr lang="en-US" altLang="zh-CN" b="1" dirty="0">
                <a:solidFill>
                  <a:srgbClr val="0000CC"/>
                </a:solidFill>
                <a:latin typeface="幼圆" pitchFamily="49" charset="-122"/>
                <a:ea typeface="幼圆" pitchFamily="49" charset="-122"/>
              </a:rPr>
              <a:t>1954-1955</a:t>
            </a:r>
            <a:r>
              <a:rPr lang="zh-CN" altLang="en-US" b="1" dirty="0">
                <a:solidFill>
                  <a:srgbClr val="0000CC"/>
                </a:solidFill>
                <a:latin typeface="幼圆" pitchFamily="49" charset="-122"/>
                <a:ea typeface="幼圆" pitchFamily="49" charset="-122"/>
              </a:rPr>
              <a:t>春</a:t>
            </a:r>
            <a:endParaRPr lang="zh-CN" altLang="en-US">
              <a:latin typeface="Arial" panose="020B0604020202020204" pitchFamily="34" charset="0"/>
              <a:ea typeface="宋体" panose="02010600030101010101" pitchFamily="2" charset="-122"/>
            </a:endParaRPr>
          </a:p>
        </p:txBody>
      </p:sp>
      <p:sp>
        <p:nvSpPr>
          <p:cNvPr id="36882" name="文本框 7"/>
          <p:cNvSpPr txBox="1"/>
          <p:nvPr/>
        </p:nvSpPr>
        <p:spPr>
          <a:xfrm>
            <a:off x="296545" y="6159818"/>
            <a:ext cx="2139950" cy="368300"/>
          </a:xfrm>
          <a:prstGeom prst="rect">
            <a:avLst/>
          </a:prstGeom>
          <a:noFill/>
          <a:ln w="9525">
            <a:noFill/>
          </a:ln>
        </p:spPr>
        <p:txBody>
          <a:bodyPr wrap="none" anchor="t">
            <a:spAutoFit/>
          </a:bodyPr>
          <a:p>
            <a:r>
              <a:rPr lang="zh-CN" altLang="en-US" b="1" dirty="0">
                <a:solidFill>
                  <a:srgbClr val="0000CC"/>
                </a:solidFill>
                <a:latin typeface="幼圆" pitchFamily="49" charset="-122"/>
                <a:ea typeface="幼圆" pitchFamily="49" charset="-122"/>
              </a:rPr>
              <a:t>新中国成立</a:t>
            </a:r>
            <a:r>
              <a:rPr lang="en-US" altLang="zh-CN" b="1" dirty="0">
                <a:solidFill>
                  <a:srgbClr val="0000CC"/>
                </a:solidFill>
                <a:latin typeface="幼圆" pitchFamily="49" charset="-122"/>
                <a:ea typeface="幼圆" pitchFamily="49" charset="-122"/>
              </a:rPr>
              <a:t>-1953</a:t>
            </a:r>
            <a:r>
              <a:rPr lang="zh-CN" altLang="en-US" b="1" dirty="0">
                <a:solidFill>
                  <a:srgbClr val="0000CC"/>
                </a:solidFill>
                <a:latin typeface="幼圆" pitchFamily="49" charset="-122"/>
                <a:ea typeface="幼圆" pitchFamily="49" charset="-122"/>
              </a:rPr>
              <a:t>末</a:t>
            </a:r>
            <a:endParaRPr lang="zh-CN" altLang="en-US">
              <a:latin typeface="Arial" panose="020B0604020202020204" pitchFamily="34" charset="0"/>
              <a:ea typeface="宋体" panose="02010600030101010101" pitchFamily="2" charset="-122"/>
            </a:endParaRPr>
          </a:p>
        </p:txBody>
      </p:sp>
      <p:sp>
        <p:nvSpPr>
          <p:cNvPr id="36883" name="矩形 9225"/>
          <p:cNvSpPr/>
          <p:nvPr/>
        </p:nvSpPr>
        <p:spPr>
          <a:xfrm>
            <a:off x="5171758" y="2635568"/>
            <a:ext cx="1863725" cy="338137"/>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r>
              <a:rPr lang="zh-CN" altLang="en-US" sz="1600" b="1">
                <a:solidFill>
                  <a:srgbClr val="FF0000"/>
                </a:solidFill>
                <a:latin typeface="黑体" panose="02010609060101010101" pitchFamily="2" charset="-122"/>
                <a:ea typeface="黑体" panose="02010609060101010101" pitchFamily="2" charset="-122"/>
                <a:sym typeface="宋体" panose="02010600030101010101" pitchFamily="2" charset="-122"/>
              </a:rPr>
              <a:t>完全社会主义性质</a:t>
            </a:r>
            <a:endParaRPr lang="zh-CN" altLang="en-US" sz="1600" b="1">
              <a:solidFill>
                <a:srgbClr val="FF0000"/>
              </a:solidFill>
              <a:latin typeface="黑体" panose="02010609060101010101" pitchFamily="2" charset="-122"/>
              <a:ea typeface="黑体" panose="02010609060101010101" pitchFamily="2" charset="-122"/>
              <a:sym typeface="宋体" panose="02010600030101010101" pitchFamily="2" charset="-122"/>
            </a:endParaRPr>
          </a:p>
        </p:txBody>
      </p:sp>
      <p:sp>
        <p:nvSpPr>
          <p:cNvPr id="36884" name="文本框 5"/>
          <p:cNvSpPr txBox="1"/>
          <p:nvPr/>
        </p:nvSpPr>
        <p:spPr>
          <a:xfrm>
            <a:off x="5355908" y="2346643"/>
            <a:ext cx="1452562" cy="368300"/>
          </a:xfrm>
          <a:prstGeom prst="rect">
            <a:avLst/>
          </a:prstGeom>
          <a:noFill/>
          <a:ln w="9525">
            <a:noFill/>
          </a:ln>
        </p:spPr>
        <p:txBody>
          <a:bodyPr wrap="none" anchor="t">
            <a:spAutoFit/>
          </a:bodyPr>
          <a:p>
            <a:r>
              <a:rPr lang="en-US" altLang="zh-CN" b="1" dirty="0">
                <a:solidFill>
                  <a:srgbClr val="0000CC"/>
                </a:solidFill>
                <a:latin typeface="幼圆" pitchFamily="49" charset="-122"/>
                <a:ea typeface="幼圆" pitchFamily="49" charset="-122"/>
              </a:rPr>
              <a:t>1955</a:t>
            </a:r>
            <a:r>
              <a:rPr lang="zh-CN" altLang="en-US" b="1" dirty="0">
                <a:solidFill>
                  <a:srgbClr val="0000CC"/>
                </a:solidFill>
                <a:latin typeface="幼圆" pitchFamily="49" charset="-122"/>
                <a:ea typeface="幼圆" pitchFamily="49" charset="-122"/>
              </a:rPr>
              <a:t>下</a:t>
            </a:r>
            <a:r>
              <a:rPr lang="en-US" altLang="zh-CN" b="1" dirty="0">
                <a:solidFill>
                  <a:srgbClr val="0000CC"/>
                </a:solidFill>
                <a:latin typeface="幼圆" pitchFamily="49" charset="-122"/>
                <a:ea typeface="幼圆" pitchFamily="49" charset="-122"/>
              </a:rPr>
              <a:t>-1956</a:t>
            </a:r>
            <a:endParaRPr lang="zh-CN" altLang="en-US">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矩形 371715"/>
          <p:cNvSpPr/>
          <p:nvPr/>
        </p:nvSpPr>
        <p:spPr>
          <a:xfrm>
            <a:off x="682308" y="1433195"/>
            <a:ext cx="3455987" cy="503238"/>
          </a:xfrm>
          <a:prstGeom prst="rect">
            <a:avLst/>
          </a:prstGeom>
          <a:solidFill>
            <a:srgbClr val="CCFFFF"/>
          </a:solidFill>
          <a:ln w="9525" cap="flat" cmpd="sng">
            <a:noFill/>
            <a:prstDash val="solid"/>
            <a:miter/>
            <a:headEnd type="none" w="med" len="med"/>
            <a:tailEnd type="none" w="med" len="med"/>
          </a:ln>
        </p:spPr>
        <p:txBody>
          <a:bodyPr anchor="t"/>
          <a:p>
            <a:pPr>
              <a:spcBef>
                <a:spcPct val="20000"/>
              </a:spcBef>
            </a:pPr>
            <a:r>
              <a:rPr lang="zh-CN" altLang="en-US" sz="2400" b="1" dirty="0">
                <a:solidFill>
                  <a:srgbClr val="000066"/>
                </a:solidFill>
                <a:latin typeface="华文行楷" pitchFamily="2" charset="-122"/>
                <a:ea typeface="幼圆" pitchFamily="49" charset="-122"/>
              </a:rPr>
              <a:t>问题：有些操之过急</a:t>
            </a:r>
            <a:endParaRPr lang="zh-CN" altLang="en-US" sz="2400" b="1" dirty="0">
              <a:latin typeface="华文隶书" pitchFamily="2" charset="-122"/>
              <a:ea typeface="幼圆" pitchFamily="49" charset="-122"/>
            </a:endParaRPr>
          </a:p>
        </p:txBody>
      </p:sp>
      <p:sp>
        <p:nvSpPr>
          <p:cNvPr id="40962" name="圆角矩形标注 371716"/>
          <p:cNvSpPr/>
          <p:nvPr/>
        </p:nvSpPr>
        <p:spPr>
          <a:xfrm>
            <a:off x="393383" y="2296795"/>
            <a:ext cx="4435475" cy="4302125"/>
          </a:xfrm>
          <a:prstGeom prst="wedgeRoundRectCallout">
            <a:avLst>
              <a:gd name="adj1" fmla="val -26773"/>
              <a:gd name="adj2" fmla="val -57227"/>
              <a:gd name="adj3" fmla="val 16667"/>
            </a:avLst>
          </a:prstGeom>
          <a:solidFill>
            <a:srgbClr val="FFFF99"/>
          </a:solidFill>
          <a:ln w="9525" cap="flat" cmpd="sng">
            <a:noFill/>
            <a:prstDash val="solid"/>
            <a:miter/>
            <a:headEnd type="none" w="med" len="med"/>
            <a:tailEnd type="none" w="med" len="med"/>
          </a:ln>
        </p:spPr>
        <p:txBody>
          <a:bodyPr anchor="t"/>
          <a:p>
            <a:pPr>
              <a:lnSpc>
                <a:spcPct val="125000"/>
              </a:lnSpc>
            </a:pPr>
            <a:r>
              <a:rPr lang="en-US" altLang="zh-CN" b="1" dirty="0">
                <a:solidFill>
                  <a:schemeClr val="tx1"/>
                </a:solidFill>
                <a:latin typeface="华文行楷" pitchFamily="2" charset="-122"/>
                <a:ea typeface="华文行楷" pitchFamily="2" charset="-122"/>
              </a:rPr>
              <a:t>   </a:t>
            </a:r>
            <a:r>
              <a:rPr lang="en-US" altLang="zh-CN" b="1" dirty="0">
                <a:solidFill>
                  <a:schemeClr val="tx1"/>
                </a:solidFill>
                <a:latin typeface="楷体" panose="02010609060101010101" charset="-122"/>
                <a:ea typeface="楷体" panose="02010609060101010101" charset="-122"/>
              </a:rPr>
              <a:t> </a:t>
            </a:r>
            <a:r>
              <a:rPr lang="zh-CN" altLang="en-US" sz="1600" b="1" dirty="0">
                <a:solidFill>
                  <a:schemeClr val="tx1"/>
                </a:solidFill>
                <a:latin typeface="楷体" panose="02010609060101010101" charset="-122"/>
                <a:ea typeface="楷体" panose="02010609060101010101" charset="-122"/>
              </a:rPr>
              <a:t>由于短期内增长过快，不少新社在生产经营方面出现问题，农工部长邓子恢提出整顿和巩固。</a:t>
            </a:r>
            <a:r>
              <a:rPr lang="en-US" altLang="zh-CN" sz="1600" b="1" dirty="0">
                <a:solidFill>
                  <a:schemeClr val="tx1"/>
                </a:solidFill>
                <a:latin typeface="楷体" panose="02010609060101010101" charset="-122"/>
                <a:ea typeface="楷体" panose="02010609060101010101" charset="-122"/>
              </a:rPr>
              <a:t>1955</a:t>
            </a:r>
            <a:r>
              <a:rPr lang="zh-CN" altLang="en-US" sz="1600" b="1" dirty="0">
                <a:solidFill>
                  <a:schemeClr val="tx1"/>
                </a:solidFill>
                <a:latin typeface="楷体" panose="02010609060101010101" charset="-122"/>
                <a:ea typeface="楷体" panose="02010609060101010101" charset="-122"/>
              </a:rPr>
              <a:t>年</a:t>
            </a:r>
            <a:r>
              <a:rPr lang="en-US" altLang="zh-CN" sz="1600" b="1" dirty="0">
                <a:solidFill>
                  <a:schemeClr val="tx1"/>
                </a:solidFill>
                <a:latin typeface="楷体" panose="02010609060101010101" charset="-122"/>
                <a:ea typeface="楷体" panose="02010609060101010101" charset="-122"/>
              </a:rPr>
              <a:t>3</a:t>
            </a:r>
            <a:r>
              <a:rPr lang="zh-CN" altLang="en-US" sz="1600" b="1" dirty="0">
                <a:solidFill>
                  <a:schemeClr val="tx1"/>
                </a:solidFill>
                <a:latin typeface="楷体" panose="02010609060101010101" charset="-122"/>
                <a:ea typeface="楷体" panose="02010609060101010101" charset="-122"/>
              </a:rPr>
              <a:t>月，毛泽东同意。但</a:t>
            </a:r>
            <a:r>
              <a:rPr lang="en-US" altLang="zh-CN" sz="1600" b="1" dirty="0">
                <a:solidFill>
                  <a:schemeClr val="tx1"/>
                </a:solidFill>
                <a:latin typeface="楷体" panose="02010609060101010101" charset="-122"/>
                <a:ea typeface="楷体" panose="02010609060101010101" charset="-122"/>
              </a:rPr>
              <a:t>1955</a:t>
            </a:r>
            <a:r>
              <a:rPr lang="zh-CN" altLang="en-US" sz="1600" b="1" dirty="0">
                <a:solidFill>
                  <a:schemeClr val="tx1"/>
                </a:solidFill>
                <a:latin typeface="楷体" panose="02010609060101010101" charset="-122"/>
                <a:ea typeface="楷体" panose="02010609060101010101" charset="-122"/>
              </a:rPr>
              <a:t>年四、五月外出考察后，却提出不同看法。 </a:t>
            </a:r>
            <a:endParaRPr lang="zh-CN" altLang="en-US" sz="1600" b="1" dirty="0">
              <a:solidFill>
                <a:schemeClr val="tx1"/>
              </a:solidFill>
              <a:latin typeface="楷体" panose="02010609060101010101" charset="-122"/>
              <a:ea typeface="楷体" panose="02010609060101010101" charset="-122"/>
            </a:endParaRPr>
          </a:p>
          <a:p>
            <a:pPr>
              <a:lnSpc>
                <a:spcPct val="125000"/>
              </a:lnSpc>
            </a:pPr>
            <a:r>
              <a:rPr lang="zh-CN" altLang="en-US" sz="1600" b="1">
                <a:solidFill>
                  <a:schemeClr val="tx1"/>
                </a:solidFill>
                <a:latin typeface="楷体_GB2312" pitchFamily="49" charset="-122"/>
                <a:ea typeface="楷体_GB2312" pitchFamily="49" charset="-122"/>
              </a:rPr>
              <a:t>   </a:t>
            </a:r>
            <a:r>
              <a:rPr lang="zh-CN" altLang="en-US" sz="1600" b="1">
                <a:solidFill>
                  <a:schemeClr val="tx1"/>
                </a:solidFill>
                <a:latin typeface="楷体" panose="02010609060101010101" charset="-122"/>
                <a:ea typeface="楷体" panose="02010609060101010101" charset="-122"/>
              </a:rPr>
              <a:t> </a:t>
            </a:r>
            <a:r>
              <a:rPr lang="en-US" altLang="zh-CN" sz="2000" b="1" dirty="0">
                <a:solidFill>
                  <a:srgbClr val="0000FF"/>
                </a:solidFill>
                <a:latin typeface="楷体" panose="02010609060101010101" charset="-122"/>
                <a:ea typeface="楷体" panose="02010609060101010101" charset="-122"/>
              </a:rPr>
              <a:t>1955</a:t>
            </a:r>
            <a:r>
              <a:rPr lang="zh-CN" altLang="en-US" sz="2000" b="1" dirty="0">
                <a:solidFill>
                  <a:srgbClr val="0000FF"/>
                </a:solidFill>
                <a:latin typeface="楷体" panose="02010609060101010101" charset="-122"/>
                <a:ea typeface="楷体" panose="02010609060101010101" charset="-122"/>
              </a:rPr>
              <a:t>年</a:t>
            </a:r>
            <a:r>
              <a:rPr lang="en-US" altLang="zh-CN" sz="2000" b="1" dirty="0">
                <a:solidFill>
                  <a:srgbClr val="0000FF"/>
                </a:solidFill>
                <a:latin typeface="楷体" panose="02010609060101010101" charset="-122"/>
                <a:ea typeface="楷体" panose="02010609060101010101" charset="-122"/>
              </a:rPr>
              <a:t>7</a:t>
            </a:r>
            <a:r>
              <a:rPr lang="zh-CN" altLang="en-US" sz="2000" b="1" dirty="0">
                <a:solidFill>
                  <a:srgbClr val="0000FF"/>
                </a:solidFill>
                <a:latin typeface="楷体" panose="02010609060101010101" charset="-122"/>
                <a:ea typeface="楷体" panose="02010609060101010101" charset="-122"/>
              </a:rPr>
              <a:t>月</a:t>
            </a:r>
            <a:r>
              <a:rPr lang="en-US" altLang="zh-CN" sz="2000" b="1" dirty="0">
                <a:solidFill>
                  <a:srgbClr val="0000FF"/>
                </a:solidFill>
                <a:latin typeface="楷体" panose="02010609060101010101" charset="-122"/>
                <a:ea typeface="楷体" panose="02010609060101010101" charset="-122"/>
              </a:rPr>
              <a:t>31</a:t>
            </a:r>
            <a:r>
              <a:rPr lang="zh-CN" altLang="en-US" sz="2000" b="1" dirty="0">
                <a:solidFill>
                  <a:srgbClr val="0000FF"/>
                </a:solidFill>
                <a:latin typeface="楷体" panose="02010609060101010101" charset="-122"/>
                <a:ea typeface="楷体" panose="02010609060101010101" charset="-122"/>
              </a:rPr>
              <a:t>日，作了</a:t>
            </a:r>
            <a:r>
              <a:rPr lang="en-US" altLang="zh-CN" sz="2000" b="1" dirty="0">
                <a:solidFill>
                  <a:srgbClr val="0000FF"/>
                </a:solidFill>
                <a:latin typeface="楷体" panose="02010609060101010101" charset="-122"/>
                <a:ea typeface="楷体" panose="02010609060101010101" charset="-122"/>
              </a:rPr>
              <a:t>《</a:t>
            </a:r>
            <a:r>
              <a:rPr lang="zh-CN" altLang="en-US" sz="2000" b="1" dirty="0">
                <a:solidFill>
                  <a:srgbClr val="0000FF"/>
                </a:solidFill>
                <a:latin typeface="楷体" panose="02010609060101010101" charset="-122"/>
                <a:ea typeface="楷体" panose="02010609060101010101" charset="-122"/>
              </a:rPr>
              <a:t>关于农业合作社问题</a:t>
            </a:r>
            <a:r>
              <a:rPr lang="en-US" altLang="zh-CN" sz="2000" b="1" dirty="0">
                <a:solidFill>
                  <a:srgbClr val="0000FF"/>
                </a:solidFill>
                <a:latin typeface="楷体" panose="02010609060101010101" charset="-122"/>
                <a:ea typeface="楷体" panose="02010609060101010101" charset="-122"/>
              </a:rPr>
              <a:t>》</a:t>
            </a:r>
            <a:r>
              <a:rPr lang="zh-CN" altLang="en-US" sz="2000" b="1" dirty="0">
                <a:solidFill>
                  <a:srgbClr val="0000FF"/>
                </a:solidFill>
                <a:latin typeface="楷体" panose="02010609060101010101" charset="-122"/>
                <a:ea typeface="楷体" panose="02010609060101010101" charset="-122"/>
              </a:rPr>
              <a:t>的报告，严厉批评邓子恢和中央农村工作部的政策，提出农业合作化不是下马，而是赶快上马的问题。推动全国农业合作化进入高潮。</a:t>
            </a:r>
            <a:r>
              <a:rPr lang="zh-CN" altLang="en-US" b="1" dirty="0">
                <a:solidFill>
                  <a:srgbClr val="0000FF"/>
                </a:solidFill>
                <a:latin typeface="楷体" panose="02010609060101010101" charset="-122"/>
                <a:ea typeface="楷体" panose="02010609060101010101" charset="-122"/>
              </a:rPr>
              <a:t> </a:t>
            </a:r>
            <a:endParaRPr lang="zh-CN" altLang="en-US" b="1" dirty="0">
              <a:solidFill>
                <a:srgbClr val="0000FF"/>
              </a:solidFill>
              <a:latin typeface="楷体" panose="02010609060101010101" charset="-122"/>
              <a:ea typeface="楷体" panose="02010609060101010101" charset="-122"/>
            </a:endParaRPr>
          </a:p>
        </p:txBody>
      </p:sp>
      <p:pic>
        <p:nvPicPr>
          <p:cNvPr id="40963" name="图片 371718" descr="2008102412151262"/>
          <p:cNvPicPr>
            <a:picLocks noChangeAspect="1"/>
          </p:cNvPicPr>
          <p:nvPr/>
        </p:nvPicPr>
        <p:blipFill>
          <a:blip r:embed="rId1"/>
          <a:stretch>
            <a:fillRect/>
          </a:stretch>
        </p:blipFill>
        <p:spPr>
          <a:xfrm>
            <a:off x="4994275" y="2193925"/>
            <a:ext cx="3994150" cy="3219450"/>
          </a:xfrm>
          <a:prstGeom prst="rect">
            <a:avLst/>
          </a:prstGeom>
          <a:noFill/>
          <a:ln w="9525">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352263"/>
          <p:cNvSpPr txBox="1"/>
          <p:nvPr/>
        </p:nvSpPr>
        <p:spPr>
          <a:xfrm>
            <a:off x="3876358" y="3298190"/>
            <a:ext cx="4968875" cy="512763"/>
          </a:xfrm>
          <a:prstGeom prst="rect">
            <a:avLst/>
          </a:prstGeom>
          <a:noFill/>
          <a:ln w="9525">
            <a:noFill/>
          </a:ln>
        </p:spPr>
        <p:txBody>
          <a:bodyPr anchor="t">
            <a:spAutoFit/>
          </a:bodyPr>
          <a:p>
            <a:pPr>
              <a:lnSpc>
                <a:spcPct val="115000"/>
              </a:lnSpc>
              <a:spcBef>
                <a:spcPct val="20000"/>
              </a:spcBef>
              <a:buClr>
                <a:schemeClr val="bg1"/>
              </a:buClr>
            </a:pPr>
            <a:r>
              <a:rPr lang="zh-CN" altLang="en-US" sz="2000" b="1" dirty="0">
                <a:solidFill>
                  <a:schemeClr val="tx1"/>
                </a:solidFill>
                <a:latin typeface="华文行楷" pitchFamily="2" charset="-122"/>
                <a:ea typeface="华文行楷" pitchFamily="2" charset="-122"/>
              </a:rPr>
              <a:t>经历了由小到大、由低级到高级三个步骤：</a:t>
            </a:r>
            <a:r>
              <a:rPr lang="zh-CN" altLang="en-US" sz="2400" b="1" dirty="0">
                <a:solidFill>
                  <a:schemeClr val="tx1"/>
                </a:solidFill>
                <a:latin typeface="华文行楷" pitchFamily="2" charset="-122"/>
                <a:ea typeface="华文行楷" pitchFamily="2" charset="-122"/>
              </a:rPr>
              <a:t>     </a:t>
            </a:r>
            <a:endParaRPr lang="zh-CN" altLang="en-US" sz="2400" b="1" dirty="0">
              <a:solidFill>
                <a:schemeClr val="tx1"/>
              </a:solidFill>
              <a:latin typeface="华文行楷" pitchFamily="2" charset="-122"/>
              <a:ea typeface="华文行楷" pitchFamily="2" charset="-122"/>
            </a:endParaRPr>
          </a:p>
        </p:txBody>
      </p:sp>
      <p:pic>
        <p:nvPicPr>
          <p:cNvPr id="41986" name="图片 352264" descr="0828aa2">
            <a:hlinkClick r:id="rId1"/>
          </p:cNvPr>
          <p:cNvPicPr>
            <a:picLocks noChangeAspect="1"/>
          </p:cNvPicPr>
          <p:nvPr/>
        </p:nvPicPr>
        <p:blipFill>
          <a:blip r:embed="rId2">
            <a:lum bright="-6000" contrast="6000"/>
          </a:blip>
          <a:stretch>
            <a:fillRect/>
          </a:stretch>
        </p:blipFill>
        <p:spPr>
          <a:xfrm>
            <a:off x="5006340" y="1264920"/>
            <a:ext cx="2710180" cy="2033270"/>
          </a:xfrm>
          <a:prstGeom prst="rect">
            <a:avLst/>
          </a:prstGeom>
          <a:noFill/>
          <a:ln w="9525">
            <a:noFill/>
          </a:ln>
        </p:spPr>
      </p:pic>
      <p:grpSp>
        <p:nvGrpSpPr>
          <p:cNvPr id="41991" name="组合 177166"/>
          <p:cNvGrpSpPr>
            <a:grpSpLocks noChangeAspect="1"/>
          </p:cNvGrpSpPr>
          <p:nvPr/>
        </p:nvGrpSpPr>
        <p:grpSpPr>
          <a:xfrm>
            <a:off x="3115945" y="3460115"/>
            <a:ext cx="4149725" cy="2911475"/>
            <a:chOff x="1429" y="705"/>
            <a:chExt cx="2858" cy="2858"/>
          </a:xfrm>
        </p:grpSpPr>
        <p:sp>
          <p:nvSpPr>
            <p:cNvPr id="41992" name="矩形 177165"/>
            <p:cNvSpPr>
              <a:spLocks noChangeAspect="1" noTextEdit="1"/>
            </p:cNvSpPr>
            <p:nvPr/>
          </p:nvSpPr>
          <p:spPr>
            <a:xfrm>
              <a:off x="1429" y="705"/>
              <a:ext cx="2858" cy="2858"/>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43012" name="_s177168"/>
            <p:cNvSpPr/>
            <p:nvPr/>
          </p:nvSpPr>
          <p:spPr>
            <a:xfrm flipV="1">
              <a:off x="2405" y="958"/>
              <a:ext cx="906" cy="784"/>
            </a:xfrm>
            <a:custGeom>
              <a:avLst/>
              <a:gdLst>
                <a:gd name="txL" fmla="*/ 0 w 21600"/>
                <a:gd name="txT" fmla="*/ 0 h 21600"/>
                <a:gd name="txR" fmla="*/ 21600 w 21600"/>
                <a:gd name="txB" fmla="*/ 21600 h 21600"/>
              </a:gdLst>
              <a:ahLst/>
              <a:cxnLst>
                <a:cxn ang="0">
                  <a:pos x="16200" y="10800"/>
                </a:cxn>
                <a:cxn ang="90">
                  <a:pos x="10800" y="21600"/>
                </a:cxn>
                <a:cxn ang="180">
                  <a:pos x="5400" y="10800"/>
                </a:cxn>
                <a:cxn ang="270">
                  <a:pos x="10800" y="0"/>
                </a:cxn>
              </a:cxnLst>
              <a:rect l="txL" t="txT" r="txR" b="txB"/>
              <a:pathLst>
                <a:path w="21600" h="21600">
                  <a:moveTo>
                    <a:pt x="0" y="0"/>
                  </a:moveTo>
                  <a:lnTo>
                    <a:pt x="10800" y="21600"/>
                  </a:lnTo>
                  <a:lnTo>
                    <a:pt x="10800" y="21600"/>
                  </a:lnTo>
                  <a:lnTo>
                    <a:pt x="21600" y="0"/>
                  </a:lnTo>
                  <a:close/>
                </a:path>
              </a:pathLst>
            </a:custGeom>
            <a:solidFill>
              <a:srgbClr val="FF0000"/>
            </a:solidFill>
            <a:ln w="76200" cap="flat" cmpd="sng">
              <a:solidFill>
                <a:srgbClr val="000000"/>
              </a:solidFill>
              <a:prstDash val="solid"/>
              <a:miter/>
              <a:headEnd type="none" w="med" len="med"/>
              <a:tailEnd type="none" w="med" len="med"/>
            </a:ln>
          </p:spPr>
          <p:txBody>
            <a:bodyPr rot="10800000" wrap="none" lIns="0" tIns="0" rIns="0" bIns="0" anchor="ctr"/>
            <a:p>
              <a:pPr algn="ctr" fontAlgn="base"/>
              <a:endParaRPr lang="en-US" altLang="zh-CN" b="1" strike="noStrike" noProof="1" dirty="0">
                <a:solidFill>
                  <a:srgbClr val="CC9900"/>
                </a:solidFill>
                <a:effectLst>
                  <a:outerShdw blurRad="38100" dist="38100" dir="2700000">
                    <a:srgbClr val="000000"/>
                  </a:outerShdw>
                </a:effectLst>
                <a:latin typeface="Arial" panose="020B0604020202020204" pitchFamily="34" charset="0"/>
                <a:ea typeface="楷体_GB2312" pitchFamily="49" charset="-122"/>
              </a:endParaRPr>
            </a:p>
            <a:p>
              <a:pPr algn="ctr" fontAlgn="base"/>
              <a:r>
                <a:rPr lang="zh-CN" altLang="en-US" b="1" strike="noStrike" noProof="1" dirty="0">
                  <a:effectLst>
                    <a:outerShdw blurRad="38100" dist="38100" dir="2700000">
                      <a:srgbClr val="FFFFFF"/>
                    </a:outerShdw>
                  </a:effectLst>
                  <a:latin typeface="Arial" panose="020B0604020202020204" pitchFamily="34" charset="0"/>
                  <a:ea typeface="楷体_GB2312" pitchFamily="49" charset="-122"/>
                  <a:cs typeface="+mn-cs"/>
                </a:rPr>
                <a:t>手工业</a:t>
              </a:r>
              <a:endParaRPr lang="zh-CN" altLang="en-US" b="1" strike="noStrike" noProof="1" dirty="0">
                <a:effectLst>
                  <a:outerShdw blurRad="38100" dist="38100" dir="2700000">
                    <a:srgbClr val="FFFFFF"/>
                  </a:outerShdw>
                </a:effectLst>
                <a:latin typeface="Arial" panose="020B0604020202020204" pitchFamily="34" charset="0"/>
                <a:ea typeface="楷体_GB2312" pitchFamily="49" charset="-122"/>
              </a:endParaRPr>
            </a:p>
            <a:p>
              <a:pPr algn="ctr" fontAlgn="base"/>
              <a:r>
                <a:rPr lang="zh-CN" altLang="en-US" b="1" strike="noStrike" noProof="1" dirty="0">
                  <a:effectLst>
                    <a:outerShdw blurRad="38100" dist="38100" dir="2700000">
                      <a:srgbClr val="FFFFFF"/>
                    </a:outerShdw>
                  </a:effectLst>
                  <a:latin typeface="Arial" panose="020B0604020202020204" pitchFamily="34" charset="0"/>
                  <a:ea typeface="楷体_GB2312" pitchFamily="49" charset="-122"/>
                  <a:cs typeface="+mn-cs"/>
                </a:rPr>
                <a:t>生产合作社</a:t>
              </a:r>
              <a:endParaRPr lang="zh-CN" altLang="en-US" b="1" strike="noStrike" noProof="1" dirty="0">
                <a:effectLst>
                  <a:outerShdw blurRad="38100" dist="38100" dir="2700000">
                    <a:srgbClr val="FFFFFF"/>
                  </a:outerShdw>
                </a:effectLst>
                <a:latin typeface="Arial" panose="020B0604020202020204" pitchFamily="34" charset="0"/>
                <a:ea typeface="楷体_GB2312" pitchFamily="49" charset="-122"/>
              </a:endParaRPr>
            </a:p>
          </p:txBody>
        </p:sp>
        <p:sp>
          <p:nvSpPr>
            <p:cNvPr id="43013" name="_s177170"/>
            <p:cNvSpPr/>
            <p:nvPr/>
          </p:nvSpPr>
          <p:spPr>
            <a:xfrm flipV="1">
              <a:off x="1953" y="1742"/>
              <a:ext cx="1810" cy="784"/>
            </a:xfrm>
            <a:custGeom>
              <a:avLst/>
              <a:gdLst>
                <a:gd name="txL" fmla="*/ 0 w 21600"/>
                <a:gd name="txT" fmla="*/ 0 h 21600"/>
                <a:gd name="txR" fmla="*/ 21600 w 21600"/>
                <a:gd name="txB" fmla="*/ 21600 h 21600"/>
              </a:gdLst>
              <a:ahLst/>
              <a:cxnLst>
                <a:cxn ang="0">
                  <a:pos x="18900" y="10800"/>
                </a:cxn>
                <a:cxn ang="90">
                  <a:pos x="10800" y="21600"/>
                </a:cxn>
                <a:cxn ang="180">
                  <a:pos x="2700" y="10800"/>
                </a:cxn>
                <a:cxn ang="270">
                  <a:pos x="10800" y="0"/>
                </a:cxn>
              </a:cxnLst>
              <a:rect l="txL" t="txT" r="txR" b="txB"/>
              <a:pathLst>
                <a:path w="21600" h="21600">
                  <a:moveTo>
                    <a:pt x="0" y="0"/>
                  </a:moveTo>
                  <a:lnTo>
                    <a:pt x="5400" y="21600"/>
                  </a:lnTo>
                  <a:lnTo>
                    <a:pt x="16200" y="21600"/>
                  </a:lnTo>
                  <a:lnTo>
                    <a:pt x="21600" y="0"/>
                  </a:lnTo>
                  <a:close/>
                </a:path>
              </a:pathLst>
            </a:custGeom>
            <a:solidFill>
              <a:srgbClr val="FF6600"/>
            </a:solidFill>
            <a:ln w="76200" cap="flat" cmpd="sng">
              <a:solidFill>
                <a:schemeClr val="tx1"/>
              </a:solidFill>
              <a:prstDash val="solid"/>
              <a:miter/>
              <a:headEnd type="none" w="med" len="med"/>
              <a:tailEnd type="none" w="med" len="med"/>
            </a:ln>
          </p:spPr>
          <p:txBody>
            <a:bodyPr rot="10800000" wrap="none" lIns="0" tIns="0" rIns="0" bIns="0" anchor="ctr"/>
            <a:p>
              <a:pPr algn="ctr" fontAlgn="base"/>
              <a:r>
                <a:rPr lang="zh-CN" altLang="en-US" sz="2200" b="1" strike="noStrike" noProof="1" dirty="0">
                  <a:solidFill>
                    <a:schemeClr val="folHlink"/>
                  </a:solidFill>
                  <a:effectLst>
                    <a:outerShdw blurRad="38100" dist="38100" dir="2700000">
                      <a:srgbClr val="000000"/>
                    </a:outerShdw>
                  </a:effectLst>
                  <a:latin typeface="Arial" panose="020B0604020202020204" pitchFamily="34" charset="0"/>
                  <a:ea typeface="楷体_GB2312" pitchFamily="49" charset="-122"/>
                  <a:cs typeface="+mn-cs"/>
                </a:rPr>
                <a:t>手工业</a:t>
              </a:r>
              <a:endParaRPr lang="zh-CN" altLang="en-US" sz="2200" b="1" strike="noStrike" noProof="1" dirty="0">
                <a:solidFill>
                  <a:schemeClr val="folHlink"/>
                </a:solidFill>
                <a:effectLst>
                  <a:outerShdw blurRad="38100" dist="38100" dir="2700000">
                    <a:srgbClr val="000000"/>
                  </a:outerShdw>
                </a:effectLst>
                <a:latin typeface="Arial" panose="020B0604020202020204" pitchFamily="34" charset="0"/>
                <a:ea typeface="楷体_GB2312" pitchFamily="49" charset="-122"/>
              </a:endParaRPr>
            </a:p>
            <a:p>
              <a:pPr algn="ctr" fontAlgn="base"/>
              <a:r>
                <a:rPr lang="zh-CN" altLang="en-US" sz="2200" b="1" strike="noStrike" noProof="1" dirty="0">
                  <a:solidFill>
                    <a:schemeClr val="folHlink"/>
                  </a:solidFill>
                  <a:effectLst>
                    <a:outerShdw blurRad="38100" dist="38100" dir="2700000">
                      <a:srgbClr val="000000"/>
                    </a:outerShdw>
                  </a:effectLst>
                  <a:latin typeface="Arial" panose="020B0604020202020204" pitchFamily="34" charset="0"/>
                  <a:ea typeface="楷体_GB2312" pitchFamily="49" charset="-122"/>
                  <a:cs typeface="+mn-cs"/>
                </a:rPr>
                <a:t>供销合作社</a:t>
              </a:r>
              <a:endParaRPr lang="zh-CN" altLang="en-US" sz="2200" b="1" strike="noStrike" noProof="1" dirty="0">
                <a:solidFill>
                  <a:schemeClr val="folHlink"/>
                </a:solidFill>
                <a:effectLst>
                  <a:outerShdw blurRad="38100" dist="38100" dir="2700000">
                    <a:srgbClr val="000000"/>
                  </a:outerShdw>
                </a:effectLst>
                <a:latin typeface="Arial" panose="020B0604020202020204" pitchFamily="34" charset="0"/>
                <a:ea typeface="楷体_GB2312" pitchFamily="49" charset="-122"/>
              </a:endParaRPr>
            </a:p>
          </p:txBody>
        </p:sp>
        <p:sp>
          <p:nvSpPr>
            <p:cNvPr id="43014" name="_s177169"/>
            <p:cNvSpPr/>
            <p:nvPr/>
          </p:nvSpPr>
          <p:spPr>
            <a:xfrm flipV="1">
              <a:off x="1500" y="2526"/>
              <a:ext cx="2716" cy="784"/>
            </a:xfrm>
            <a:custGeom>
              <a:avLst/>
              <a:gdLst>
                <a:gd name="txL" fmla="*/ 0 w 21600"/>
                <a:gd name="txT" fmla="*/ 0 h 21600"/>
                <a:gd name="txR" fmla="*/ 21600 w 21600"/>
                <a:gd name="txB" fmla="*/ 21600 h 21600"/>
              </a:gdLst>
              <a:ahLst/>
              <a:cxnLst>
                <a:cxn ang="0">
                  <a:pos x="19800" y="10800"/>
                </a:cxn>
                <a:cxn ang="90">
                  <a:pos x="10800" y="21600"/>
                </a:cxn>
                <a:cxn ang="180">
                  <a:pos x="1800" y="10800"/>
                </a:cxn>
                <a:cxn ang="270">
                  <a:pos x="10800" y="0"/>
                </a:cxn>
              </a:cxnLst>
              <a:rect l="txL" t="txT" r="txR" b="txB"/>
              <a:pathLst>
                <a:path w="21600" h="21600">
                  <a:moveTo>
                    <a:pt x="0" y="0"/>
                  </a:moveTo>
                  <a:lnTo>
                    <a:pt x="3600" y="21600"/>
                  </a:lnTo>
                  <a:lnTo>
                    <a:pt x="18000" y="21600"/>
                  </a:lnTo>
                  <a:lnTo>
                    <a:pt x="21600" y="0"/>
                  </a:lnTo>
                  <a:close/>
                </a:path>
              </a:pathLst>
            </a:custGeom>
            <a:solidFill>
              <a:srgbClr val="FFFF00"/>
            </a:solidFill>
            <a:ln w="76200" cap="flat" cmpd="sng">
              <a:solidFill>
                <a:srgbClr val="000000"/>
              </a:solidFill>
              <a:prstDash val="solid"/>
              <a:miter/>
              <a:headEnd type="none" w="med" len="med"/>
              <a:tailEnd type="none" w="med" len="med"/>
            </a:ln>
          </p:spPr>
          <p:txBody>
            <a:bodyPr rot="10800000" wrap="none" lIns="0" tIns="0" rIns="0" bIns="0" anchor="ctr"/>
            <a:p>
              <a:pPr algn="ctr" fontAlgn="base"/>
              <a:r>
                <a:rPr lang="zh-CN" altLang="en-US" sz="2300" b="1" strike="noStrike" noProof="1" dirty="0">
                  <a:solidFill>
                    <a:srgbClr val="FF0000"/>
                  </a:solidFill>
                  <a:effectLst>
                    <a:outerShdw blurRad="38100" dist="38100" dir="2700000">
                      <a:srgbClr val="000000"/>
                    </a:outerShdw>
                  </a:effectLst>
                  <a:latin typeface="Arial" panose="020B0604020202020204" pitchFamily="34" charset="0"/>
                  <a:ea typeface="楷体_GB2312" pitchFamily="49" charset="-122"/>
                  <a:cs typeface="+mn-cs"/>
                </a:rPr>
                <a:t>手工业供销小组</a:t>
              </a:r>
              <a:endParaRPr lang="zh-CN" altLang="en-US" sz="2300" b="1" strike="noStrike" noProof="1" dirty="0">
                <a:solidFill>
                  <a:srgbClr val="FF0000"/>
                </a:solidFill>
                <a:effectLst>
                  <a:outerShdw blurRad="38100" dist="38100" dir="2700000">
                    <a:srgbClr val="000000"/>
                  </a:outerShdw>
                </a:effectLst>
                <a:latin typeface="Arial" panose="020B0604020202020204" pitchFamily="34" charset="0"/>
                <a:ea typeface="楷体_GB2312" pitchFamily="49" charset="-122"/>
              </a:endParaRPr>
            </a:p>
          </p:txBody>
        </p:sp>
      </p:grpSp>
      <p:sp>
        <p:nvSpPr>
          <p:cNvPr id="41996" name="圆角矩形标注 365570"/>
          <p:cNvSpPr/>
          <p:nvPr/>
        </p:nvSpPr>
        <p:spPr>
          <a:xfrm>
            <a:off x="317183" y="5561965"/>
            <a:ext cx="2609850" cy="730250"/>
          </a:xfrm>
          <a:prstGeom prst="wedgeRoundRectCallout">
            <a:avLst>
              <a:gd name="adj1" fmla="val 88139"/>
              <a:gd name="adj2" fmla="val -43301"/>
              <a:gd name="adj3" fmla="val 16667"/>
            </a:avLst>
          </a:prstGeom>
          <a:solidFill>
            <a:srgbClr val="CCFFFF"/>
          </a:solidFill>
          <a:ln w="9525" cap="flat" cmpd="sng">
            <a:solidFill>
              <a:schemeClr val="tx1"/>
            </a:solidFill>
            <a:prstDash val="solid"/>
            <a:miter/>
            <a:headEnd type="none" w="med" len="med"/>
            <a:tailEnd type="none" w="med" len="med"/>
          </a:ln>
        </p:spPr>
        <p:txBody>
          <a:bodyPr anchor="t"/>
          <a:p>
            <a:pPr>
              <a:lnSpc>
                <a:spcPct val="120000"/>
              </a:lnSpc>
            </a:pPr>
            <a:r>
              <a:rPr lang="en-US" altLang="zh-CN" b="1" dirty="0">
                <a:latin typeface="Arial" panose="020B0604020202020204" pitchFamily="34" charset="0"/>
                <a:ea typeface="楷体_GB2312" pitchFamily="49" charset="-122"/>
              </a:rPr>
              <a:t> </a:t>
            </a:r>
            <a:r>
              <a:rPr lang="zh-CN" altLang="en-US" b="1" dirty="0">
                <a:solidFill>
                  <a:schemeClr val="accent2"/>
                </a:solidFill>
                <a:latin typeface="楷体" panose="02010609060101010101" charset="-122"/>
                <a:ea typeface="楷体" panose="02010609060101010101" charset="-122"/>
              </a:rPr>
              <a:t>国营商业或供销合作社供给原料和包销商品。</a:t>
            </a:r>
            <a:endParaRPr lang="zh-CN" altLang="en-US" b="1" dirty="0">
              <a:solidFill>
                <a:schemeClr val="accent2"/>
              </a:solidFill>
              <a:latin typeface="楷体" panose="02010609060101010101" charset="-122"/>
              <a:ea typeface="楷体" panose="02010609060101010101" charset="-122"/>
            </a:endParaRPr>
          </a:p>
        </p:txBody>
      </p:sp>
      <p:sp>
        <p:nvSpPr>
          <p:cNvPr id="41997" name="圆角矩形标注 365570"/>
          <p:cNvSpPr/>
          <p:nvPr/>
        </p:nvSpPr>
        <p:spPr>
          <a:xfrm>
            <a:off x="317183" y="4515803"/>
            <a:ext cx="2700337" cy="984250"/>
          </a:xfrm>
          <a:prstGeom prst="wedgeRoundRectCallout">
            <a:avLst>
              <a:gd name="adj1" fmla="val 99917"/>
              <a:gd name="adj2" fmla="val 6449"/>
              <a:gd name="adj3" fmla="val 16667"/>
            </a:avLst>
          </a:prstGeom>
          <a:solidFill>
            <a:srgbClr val="CCFFFF"/>
          </a:solidFill>
          <a:ln w="9525" cap="flat" cmpd="sng">
            <a:solidFill>
              <a:schemeClr val="tx1"/>
            </a:solidFill>
            <a:prstDash val="solid"/>
            <a:miter/>
            <a:headEnd type="none" w="med" len="med"/>
            <a:tailEnd type="none" w="med" len="med"/>
          </a:ln>
        </p:spPr>
        <p:txBody>
          <a:bodyPr anchor="t"/>
          <a:p>
            <a:pPr defTabSz="0">
              <a:tabLst>
                <a:tab pos="0" algn="l"/>
              </a:tabLst>
            </a:pPr>
            <a:r>
              <a:rPr lang="en-US" altLang="zh-CN" sz="2000" b="1" dirty="0">
                <a:latin typeface="Arial" panose="020B0604020202020204" pitchFamily="34" charset="0"/>
                <a:ea typeface="楷体_GB2312" pitchFamily="49" charset="-122"/>
              </a:rPr>
              <a:t> </a:t>
            </a:r>
            <a:r>
              <a:rPr lang="zh-CN" altLang="en-US" b="1" dirty="0">
                <a:solidFill>
                  <a:schemeClr val="accent2"/>
                </a:solidFill>
                <a:latin typeface="楷体" panose="02010609060101010101" charset="-122"/>
                <a:ea typeface="楷体" panose="02010609060101010101" charset="-122"/>
              </a:rPr>
              <a:t>供销小组合并，开始统一供销，分别核算、分散生产。逐步有干预。</a:t>
            </a:r>
            <a:endParaRPr lang="zh-CN" altLang="en-US" b="1" dirty="0">
              <a:solidFill>
                <a:schemeClr val="accent2"/>
              </a:solidFill>
              <a:latin typeface="楷体" panose="02010609060101010101" charset="-122"/>
              <a:ea typeface="楷体" panose="02010609060101010101" charset="-122"/>
            </a:endParaRPr>
          </a:p>
        </p:txBody>
      </p:sp>
      <p:sp>
        <p:nvSpPr>
          <p:cNvPr id="41998" name="圆角矩形标注 365570"/>
          <p:cNvSpPr/>
          <p:nvPr/>
        </p:nvSpPr>
        <p:spPr>
          <a:xfrm>
            <a:off x="317183" y="3717290"/>
            <a:ext cx="3151187" cy="747713"/>
          </a:xfrm>
          <a:prstGeom prst="wedgeRoundRectCallout">
            <a:avLst>
              <a:gd name="adj1" fmla="val 94014"/>
              <a:gd name="adj2" fmla="val 24958"/>
              <a:gd name="adj3" fmla="val 16667"/>
            </a:avLst>
          </a:prstGeom>
          <a:solidFill>
            <a:srgbClr val="CCFFFF"/>
          </a:solidFill>
          <a:ln w="9525" cap="flat" cmpd="sng">
            <a:solidFill>
              <a:schemeClr val="tx1"/>
            </a:solidFill>
            <a:prstDash val="solid"/>
            <a:miter/>
            <a:headEnd type="none" w="med" len="med"/>
            <a:tailEnd type="none" w="med" len="med"/>
          </a:ln>
        </p:spPr>
        <p:txBody>
          <a:bodyPr anchor="t"/>
          <a:p>
            <a:pPr defTabSz="0">
              <a:tabLst>
                <a:tab pos="0" algn="l"/>
              </a:tabLst>
            </a:pPr>
            <a:r>
              <a:rPr lang="en-US" altLang="zh-CN" sz="2000" b="1" dirty="0">
                <a:latin typeface="Arial" panose="020B0604020202020204" pitchFamily="34" charset="0"/>
                <a:ea typeface="楷体_GB2312" pitchFamily="49" charset="-122"/>
              </a:rPr>
              <a:t> </a:t>
            </a:r>
            <a:r>
              <a:rPr lang="zh-CN" altLang="en-US" b="1" dirty="0">
                <a:solidFill>
                  <a:schemeClr val="accent2"/>
                </a:solidFill>
                <a:latin typeface="楷体" panose="02010609060101010101" charset="-122"/>
                <a:ea typeface="楷体" panose="02010609060101010101" charset="-122"/>
              </a:rPr>
              <a:t>生产资料集体所有，统一经营，集体劳动，按劳分配。</a:t>
            </a:r>
            <a:endParaRPr lang="zh-CN" altLang="en-US" b="1" dirty="0">
              <a:solidFill>
                <a:schemeClr val="accent2"/>
              </a:solidFill>
              <a:latin typeface="楷体" panose="02010609060101010101" charset="-122"/>
              <a:ea typeface="楷体" panose="02010609060101010101" charset="-122"/>
            </a:endParaRPr>
          </a:p>
        </p:txBody>
      </p:sp>
      <p:sp>
        <p:nvSpPr>
          <p:cNvPr id="42001" name="文本框 2081"/>
          <p:cNvSpPr txBox="1"/>
          <p:nvPr/>
        </p:nvSpPr>
        <p:spPr>
          <a:xfrm>
            <a:off x="317500" y="1170940"/>
            <a:ext cx="4043045" cy="553085"/>
          </a:xfrm>
          <a:prstGeom prst="rect">
            <a:avLst/>
          </a:prstGeom>
          <a:noFill/>
          <a:ln w="9525">
            <a:noFill/>
          </a:ln>
        </p:spPr>
        <p:txBody>
          <a:bodyPr wrap="square" anchor="t">
            <a:spAutoFit/>
          </a:bodyPr>
          <a:p>
            <a:pPr>
              <a:lnSpc>
                <a:spcPct val="125000"/>
              </a:lnSpc>
            </a:pPr>
            <a:r>
              <a:rPr lang="en-US" sz="2400" b="1" dirty="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、手工业的社会主义改造</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42002" name="圆角矩形 6"/>
          <p:cNvSpPr/>
          <p:nvPr/>
        </p:nvSpPr>
        <p:spPr>
          <a:xfrm>
            <a:off x="412750" y="1882140"/>
            <a:ext cx="4291330" cy="1447800"/>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spcBef>
                <a:spcPct val="50000"/>
              </a:spcBef>
              <a:buClr>
                <a:schemeClr val="bg1"/>
              </a:buClr>
            </a:pPr>
            <a:r>
              <a:rPr lang="zh-CN" altLang="en-US" sz="2000" b="1" dirty="0">
                <a:solidFill>
                  <a:schemeClr val="accent2"/>
                </a:solidFill>
                <a:latin typeface="微软雅黑" panose="020B0503020204020204" charset="-122"/>
                <a:ea typeface="微软雅黑" panose="020B0503020204020204" charset="-122"/>
                <a:cs typeface="微软雅黑" panose="020B0503020204020204" charset="-122"/>
              </a:rPr>
              <a:t>方 针：</a:t>
            </a:r>
            <a:r>
              <a:rPr lang="zh-CN" altLang="en-US" sz="2000" b="1" dirty="0">
                <a:solidFill>
                  <a:srgbClr val="FF3300"/>
                </a:solidFill>
                <a:latin typeface="微软雅黑" panose="020B0503020204020204" charset="-122"/>
                <a:ea typeface="微软雅黑" panose="020B0503020204020204" charset="-122"/>
                <a:cs typeface="微软雅黑" panose="020B0503020204020204" charset="-122"/>
              </a:rPr>
              <a:t>积极领导、稳步前进</a:t>
            </a:r>
            <a:endParaRPr lang="zh-CN" altLang="en-US" sz="2000" b="1" dirty="0">
              <a:solidFill>
                <a:srgbClr val="FF3300"/>
              </a:solidFill>
              <a:latin typeface="微软雅黑" panose="020B0503020204020204" charset="-122"/>
              <a:ea typeface="微软雅黑" panose="020B0503020204020204" charset="-122"/>
              <a:cs typeface="微软雅黑" panose="020B0503020204020204" charset="-122"/>
            </a:endParaRPr>
          </a:p>
          <a:p>
            <a:pPr>
              <a:lnSpc>
                <a:spcPct val="125000"/>
              </a:lnSpc>
              <a:spcBef>
                <a:spcPct val="20000"/>
              </a:spcBef>
              <a:buClr>
                <a:schemeClr val="bg1"/>
              </a:buClr>
            </a:pPr>
            <a:r>
              <a:rPr lang="zh-CN" altLang="en-US" sz="2000" b="1" dirty="0">
                <a:solidFill>
                  <a:schemeClr val="accent2"/>
                </a:solidFill>
                <a:latin typeface="微软雅黑" panose="020B0503020204020204" charset="-122"/>
                <a:ea typeface="微软雅黑" panose="020B0503020204020204" charset="-122"/>
                <a:cs typeface="微软雅黑" panose="020B0503020204020204" charset="-122"/>
              </a:rPr>
              <a:t>方法步骤：</a:t>
            </a:r>
            <a:r>
              <a:rPr lang="zh-CN" altLang="en-US" sz="2000" b="1" dirty="0">
                <a:solidFill>
                  <a:srgbClr val="FF3300"/>
                </a:solidFill>
                <a:latin typeface="微软雅黑" panose="020B0503020204020204" charset="-122"/>
                <a:ea typeface="微软雅黑" panose="020B0503020204020204" charset="-122"/>
                <a:cs typeface="微软雅黑" panose="020B0503020204020204" charset="-122"/>
              </a:rPr>
              <a:t>从供销合作入手，逐步发展到走生产合作道路</a:t>
            </a:r>
            <a:r>
              <a:rPr lang="zh-CN" altLang="en-US" sz="2000" b="1" dirty="0">
                <a:latin typeface="微软雅黑" panose="020B0503020204020204" charset="-122"/>
                <a:ea typeface="微软雅黑" panose="020B0503020204020204" charset="-122"/>
                <a:cs typeface="微软雅黑" panose="020B0503020204020204" charset="-122"/>
              </a:rPr>
              <a:t>  </a:t>
            </a:r>
            <a:r>
              <a:rPr lang="zh-CN" altLang="en-US" sz="2000" b="1" dirty="0">
                <a:latin typeface="楷体" panose="02010609060101010101" charset="-122"/>
                <a:ea typeface="楷体" panose="02010609060101010101" charset="-122"/>
              </a:rPr>
              <a:t> </a:t>
            </a:r>
            <a:endParaRPr lang="zh-CN" altLang="en-US" sz="2000" b="1" dirty="0">
              <a:solidFill>
                <a:schemeClr val="accent2"/>
              </a:solidFill>
              <a:latin typeface="楷体" panose="02010609060101010101" charset="-122"/>
              <a:ea typeface="楷体" panose="02010609060101010101" charset="-122"/>
              <a:sym typeface="宋体" panose="02010600030101010101" pitchFamily="2" charset="-122"/>
            </a:endParaRPr>
          </a:p>
        </p:txBody>
      </p:sp>
      <p:sp>
        <p:nvSpPr>
          <p:cNvPr id="42003" name="矩形 9225"/>
          <p:cNvSpPr/>
          <p:nvPr/>
        </p:nvSpPr>
        <p:spPr>
          <a:xfrm>
            <a:off x="7094220" y="5638165"/>
            <a:ext cx="1882775" cy="338138"/>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r>
              <a:rPr lang="zh-CN" altLang="en-US" sz="1600" b="1">
                <a:solidFill>
                  <a:srgbClr val="FF0000"/>
                </a:solidFill>
                <a:latin typeface="黑体" panose="02010609060101010101" pitchFamily="2" charset="-122"/>
                <a:ea typeface="黑体" panose="02010609060101010101" pitchFamily="2" charset="-122"/>
                <a:sym typeface="宋体" panose="02010600030101010101" pitchFamily="2" charset="-122"/>
              </a:rPr>
              <a:t>社会主义萌芽性质</a:t>
            </a:r>
            <a:endParaRPr lang="zh-CN" altLang="en-US" sz="1600" b="1">
              <a:solidFill>
                <a:srgbClr val="FF0000"/>
              </a:solidFill>
              <a:latin typeface="黑体" panose="02010609060101010101" pitchFamily="2" charset="-122"/>
              <a:ea typeface="黑体" panose="02010609060101010101" pitchFamily="2" charset="-122"/>
              <a:sym typeface="宋体" panose="02010600030101010101" pitchFamily="2" charset="-122"/>
            </a:endParaRPr>
          </a:p>
        </p:txBody>
      </p:sp>
      <p:sp>
        <p:nvSpPr>
          <p:cNvPr id="42004" name="矩形 9225"/>
          <p:cNvSpPr/>
          <p:nvPr/>
        </p:nvSpPr>
        <p:spPr>
          <a:xfrm>
            <a:off x="6516370" y="4839653"/>
            <a:ext cx="1692275" cy="338137"/>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r>
              <a:rPr lang="zh-CN" altLang="en-US" sz="1600" b="1">
                <a:solidFill>
                  <a:srgbClr val="FF0000"/>
                </a:solidFill>
                <a:latin typeface="黑体" panose="02010609060101010101" pitchFamily="2" charset="-122"/>
                <a:ea typeface="黑体" panose="02010609060101010101" pitchFamily="2" charset="-122"/>
              </a:rPr>
              <a:t>半社会主义性质</a:t>
            </a:r>
            <a:endParaRPr lang="zh-CN" altLang="en-US" sz="1600" b="1">
              <a:solidFill>
                <a:srgbClr val="FF0000"/>
              </a:solidFill>
              <a:latin typeface="黑体" panose="02010609060101010101" pitchFamily="2" charset="-122"/>
              <a:ea typeface="黑体" panose="02010609060101010101" pitchFamily="2" charset="-122"/>
            </a:endParaRPr>
          </a:p>
        </p:txBody>
      </p:sp>
      <p:sp>
        <p:nvSpPr>
          <p:cNvPr id="42005" name="矩形 9225"/>
          <p:cNvSpPr/>
          <p:nvPr/>
        </p:nvSpPr>
        <p:spPr>
          <a:xfrm>
            <a:off x="5954395" y="3949065"/>
            <a:ext cx="1863725" cy="336550"/>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r>
              <a:rPr lang="zh-CN" altLang="en-US" sz="1600" b="1">
                <a:solidFill>
                  <a:srgbClr val="FF0000"/>
                </a:solidFill>
                <a:latin typeface="黑体" panose="02010609060101010101" pitchFamily="2" charset="-122"/>
                <a:ea typeface="黑体" panose="02010609060101010101" pitchFamily="2" charset="-122"/>
                <a:sym typeface="宋体" panose="02010600030101010101" pitchFamily="2" charset="-122"/>
              </a:rPr>
              <a:t>完全社会主义性质</a:t>
            </a:r>
            <a:endParaRPr lang="zh-CN" altLang="en-US" sz="1600" b="1">
              <a:solidFill>
                <a:srgbClr val="FF0000"/>
              </a:solidFill>
              <a:latin typeface="黑体" panose="02010609060101010101" pitchFamily="2" charset="-122"/>
              <a:ea typeface="黑体" panose="02010609060101010101" pitchFamily="2" charset="-122"/>
              <a:sym typeface="宋体" panose="02010600030101010101" pitchFamily="2" charset="-122"/>
            </a:endParaRPr>
          </a:p>
        </p:txBody>
      </p:sp>
      <p:sp>
        <p:nvSpPr>
          <p:cNvPr id="42006" name="圆角矩形 6"/>
          <p:cNvSpPr/>
          <p:nvPr/>
        </p:nvSpPr>
        <p:spPr>
          <a:xfrm>
            <a:off x="3381058" y="6214428"/>
            <a:ext cx="5595937" cy="574675"/>
          </a:xfrm>
          <a:prstGeom prst="roundRect">
            <a:avLst>
              <a:gd name="adj" fmla="val 16667"/>
            </a:avLst>
          </a:prstGeom>
          <a:solidFill>
            <a:srgbClr val="FFFFCC"/>
          </a:solidFill>
          <a:ln w="28575" cap="flat" cmpd="sng">
            <a:solidFill>
              <a:srgbClr val="FF00FF"/>
            </a:solidFill>
            <a:prstDash val="solid"/>
            <a:round/>
            <a:headEnd type="none" w="med" len="med"/>
            <a:tailEnd type="none" w="med" len="med"/>
          </a:ln>
        </p:spPr>
        <p:txBody>
          <a:bodyPr anchor="t"/>
          <a:p>
            <a:pPr>
              <a:lnSpc>
                <a:spcPct val="125000"/>
              </a:lnSpc>
            </a:pPr>
            <a:r>
              <a:rPr lang="zh-CN" altLang="en-US" sz="2000" b="1" dirty="0">
                <a:solidFill>
                  <a:schemeClr val="accent2"/>
                </a:solidFill>
                <a:latin typeface="幼圆" pitchFamily="49" charset="-122"/>
                <a:ea typeface="幼圆" pitchFamily="49" charset="-122"/>
                <a:sym typeface="宋体" panose="02010600030101010101" pitchFamily="2" charset="-122"/>
              </a:rPr>
              <a:t>1956年底，对手工业的社会主义改造基本完成。</a:t>
            </a:r>
            <a:endParaRPr lang="zh-CN" altLang="en-US" sz="2000" b="1" dirty="0">
              <a:solidFill>
                <a:schemeClr val="accent2"/>
              </a:solidFill>
              <a:latin typeface="幼圆" pitchFamily="49" charset="-122"/>
              <a:ea typeface="幼圆" pitchFamily="49" charset="-122"/>
              <a:sym typeface="宋体" panose="02010600030101010101" pitchFamily="2" charset="-122"/>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文本占位符 29697"/>
          <p:cNvSpPr>
            <a:spLocks noGrp="1"/>
          </p:cNvSpPr>
          <p:nvPr>
            <p:ph idx="1"/>
          </p:nvPr>
        </p:nvSpPr>
        <p:spPr>
          <a:xfrm>
            <a:off x="469900" y="1270000"/>
            <a:ext cx="8351838" cy="3311525"/>
          </a:xfrm>
        </p:spPr>
        <p:txBody>
          <a:bodyPr anchor="t"/>
          <a:lstStyle/>
          <a:p>
            <a:pPr marL="0" indent="0">
              <a:lnSpc>
                <a:spcPct val="140000"/>
              </a:lnSpc>
              <a:buNone/>
            </a:pPr>
            <a:r>
              <a:rPr lang="zh-CN" altLang="en-US" b="1" dirty="0">
                <a:solidFill>
                  <a:srgbClr val="FF0000"/>
                </a:solidFill>
                <a:latin typeface="微软雅黑" panose="020B0503020204020204" charset="-122"/>
                <a:ea typeface="微软雅黑" panose="020B0503020204020204" charset="-122"/>
              </a:rPr>
              <a:t>3.资本主义工商业的社会主义改造</a:t>
            </a:r>
            <a:endParaRPr lang="zh-CN" altLang="en-US" b="1" dirty="0">
              <a:solidFill>
                <a:srgbClr val="FF0000"/>
              </a:solidFill>
              <a:latin typeface="微软雅黑" panose="020B0503020204020204" charset="-122"/>
              <a:ea typeface="微软雅黑" panose="020B0503020204020204" charset="-122"/>
            </a:endParaRPr>
          </a:p>
          <a:p>
            <a:pPr marL="457200" lvl="1" indent="0">
              <a:lnSpc>
                <a:spcPct val="140000"/>
              </a:lnSpc>
              <a:buClr>
                <a:srgbClr val="FF0000"/>
              </a:buClr>
              <a:buNone/>
            </a:pPr>
            <a:r>
              <a:rPr lang="zh-CN" altLang="en-US" sz="2400" dirty="0">
                <a:latin typeface="微软雅黑" panose="020B0503020204020204" charset="-122"/>
                <a:ea typeface="微软雅黑" panose="020B0503020204020204" charset="-122"/>
              </a:rPr>
              <a:t>第一，用和平赎买的方法改造资本主义工商业。 </a:t>
            </a:r>
            <a:endParaRPr lang="zh-CN" altLang="en-US" sz="2400" dirty="0">
              <a:latin typeface="微软雅黑" panose="020B0503020204020204" charset="-122"/>
              <a:ea typeface="微软雅黑" panose="020B0503020204020204" charset="-122"/>
            </a:endParaRPr>
          </a:p>
          <a:p>
            <a:pPr marL="457200" lvl="1" indent="0">
              <a:lnSpc>
                <a:spcPct val="140000"/>
              </a:lnSpc>
              <a:buClr>
                <a:srgbClr val="FF0000"/>
              </a:buClr>
              <a:buNone/>
            </a:pPr>
            <a:r>
              <a:rPr lang="zh-CN" altLang="en-US" sz="2400" dirty="0">
                <a:latin typeface="微软雅黑" panose="020B0503020204020204" charset="-122"/>
                <a:ea typeface="微软雅黑" panose="020B0503020204020204" charset="-122"/>
              </a:rPr>
              <a:t>第二，采取从低级到高级的国家资本主义的过渡形式。 </a:t>
            </a:r>
            <a:endParaRPr lang="zh-CN" altLang="en-US" sz="2400" dirty="0">
              <a:latin typeface="微软雅黑" panose="020B0503020204020204" charset="-122"/>
              <a:ea typeface="微软雅黑" panose="020B0503020204020204" charset="-122"/>
            </a:endParaRPr>
          </a:p>
          <a:p>
            <a:pPr marL="457200" lvl="1" indent="0">
              <a:lnSpc>
                <a:spcPct val="140000"/>
              </a:lnSpc>
              <a:buClr>
                <a:srgbClr val="FF0000"/>
              </a:buClr>
              <a:buNone/>
            </a:pPr>
            <a:r>
              <a:rPr lang="zh-CN" altLang="en-US" sz="2400" dirty="0">
                <a:latin typeface="微软雅黑" panose="020B0503020204020204" charset="-122"/>
                <a:ea typeface="微软雅黑" panose="020B0503020204020204" charset="-122"/>
              </a:rPr>
              <a:t>第三，把资本主义工商业者改造成为自食其力的社会主义劳动者。</a:t>
            </a:r>
            <a:endParaRPr lang="zh-CN" altLang="en-US" sz="2400" dirty="0">
              <a:latin typeface="微软雅黑" panose="020B0503020204020204" charset="-122"/>
              <a:ea typeface="微软雅黑" panose="020B0503020204020204" charset="-122"/>
            </a:endParaRPr>
          </a:p>
        </p:txBody>
      </p:sp>
      <p:pic>
        <p:nvPicPr>
          <p:cNvPr id="28674" name="图片 29698"/>
          <p:cNvPicPr>
            <a:picLocks noChangeAspect="1"/>
          </p:cNvPicPr>
          <p:nvPr/>
        </p:nvPicPr>
        <p:blipFill>
          <a:blip r:embed="rId1" cstate="print"/>
          <a:stretch>
            <a:fillRect/>
          </a:stretch>
        </p:blipFill>
        <p:spPr>
          <a:xfrm>
            <a:off x="1116013" y="4221163"/>
            <a:ext cx="3146425" cy="2065337"/>
          </a:xfrm>
          <a:prstGeom prst="rect">
            <a:avLst/>
          </a:prstGeom>
          <a:noFill/>
          <a:ln w="9525">
            <a:noFill/>
          </a:ln>
        </p:spPr>
      </p:pic>
      <p:pic>
        <p:nvPicPr>
          <p:cNvPr id="28675" name="图片 29699"/>
          <p:cNvPicPr>
            <a:picLocks noChangeAspect="1"/>
          </p:cNvPicPr>
          <p:nvPr/>
        </p:nvPicPr>
        <p:blipFill>
          <a:blip r:embed="rId2" cstate="print"/>
          <a:stretch>
            <a:fillRect/>
          </a:stretch>
        </p:blipFill>
        <p:spPr>
          <a:xfrm>
            <a:off x="4500563" y="4221163"/>
            <a:ext cx="2744787" cy="2024062"/>
          </a:xfrm>
          <a:prstGeom prst="rect">
            <a:avLst/>
          </a:prstGeom>
          <a:noFill/>
          <a:ln w="9525">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占位符 185346"/>
          <p:cNvSpPr>
            <a:spLocks noGrp="1"/>
          </p:cNvSpPr>
          <p:nvPr>
            <p:ph idx="1"/>
          </p:nvPr>
        </p:nvSpPr>
        <p:spPr>
          <a:xfrm>
            <a:off x="463233" y="2278063"/>
            <a:ext cx="4752975" cy="1593850"/>
          </a:xfrm>
          <a:solidFill>
            <a:srgbClr val="CCFFFF"/>
          </a:solidFill>
          <a:ln w="12700">
            <a:noFill/>
            <a:miter/>
          </a:ln>
        </p:spPr>
        <p:txBody>
          <a:bodyPr anchor="t"/>
          <a:p>
            <a:pPr marL="0" indent="0">
              <a:lnSpc>
                <a:spcPct val="125000"/>
              </a:lnSpc>
              <a:buNone/>
            </a:pPr>
            <a:r>
              <a:rPr lang="zh-CN" altLang="en-US" sz="1800" b="1" dirty="0">
                <a:solidFill>
                  <a:srgbClr val="0000CC"/>
                </a:solidFill>
                <a:latin typeface="楷体" panose="02010609060101010101" charset="-122"/>
                <a:ea typeface="楷体" panose="02010609060101010101" charset="-122"/>
              </a:rPr>
              <a:t>根据马恩列关于</a:t>
            </a:r>
            <a:r>
              <a:rPr lang="zh-CN" altLang="en-US" sz="2400" b="1" dirty="0">
                <a:solidFill>
                  <a:srgbClr val="FF0000"/>
                </a:solidFill>
                <a:latin typeface="楷体" panose="02010609060101010101" charset="-122"/>
                <a:ea typeface="楷体" panose="02010609060101010101" charset="-122"/>
              </a:rPr>
              <a:t>和平方式变革所制</a:t>
            </a:r>
            <a:r>
              <a:rPr lang="zh-CN" altLang="en-US" sz="1800" b="1" dirty="0">
                <a:solidFill>
                  <a:srgbClr val="0000CC"/>
                </a:solidFill>
                <a:latin typeface="楷体" panose="02010609060101010101" charset="-122"/>
                <a:ea typeface="楷体" panose="02010609060101010101" charset="-122"/>
              </a:rPr>
              <a:t>的设想，结合中国的具体情况，提出了</a:t>
            </a:r>
            <a:r>
              <a:rPr lang="zh-CN" altLang="en-US" sz="2400" b="1" dirty="0">
                <a:solidFill>
                  <a:srgbClr val="FF0000"/>
                </a:solidFill>
                <a:latin typeface="楷体" panose="02010609060101010101" charset="-122"/>
                <a:ea typeface="楷体" panose="02010609060101010101" charset="-122"/>
              </a:rPr>
              <a:t>对资本主义工商业实行</a:t>
            </a:r>
            <a:r>
              <a:rPr lang="zh-CN" altLang="en-US" sz="2400" b="1" u="sng" dirty="0">
                <a:solidFill>
                  <a:srgbClr val="FF0000"/>
                </a:solidFill>
                <a:latin typeface="楷体" panose="02010609060101010101" charset="-122"/>
                <a:ea typeface="楷体" panose="02010609060101010101" charset="-122"/>
              </a:rPr>
              <a:t>和平赎买</a:t>
            </a:r>
            <a:r>
              <a:rPr lang="zh-CN" altLang="en-US" sz="1800" b="1" dirty="0">
                <a:solidFill>
                  <a:srgbClr val="0000CC"/>
                </a:solidFill>
                <a:latin typeface="楷体" panose="02010609060101010101" charset="-122"/>
                <a:ea typeface="楷体" panose="02010609060101010101" charset="-122"/>
              </a:rPr>
              <a:t>的方针。</a:t>
            </a:r>
            <a:endParaRPr lang="zh-CN" altLang="en-US" sz="1800" b="1" dirty="0">
              <a:solidFill>
                <a:srgbClr val="0000CC"/>
              </a:solidFill>
              <a:latin typeface="楷体" panose="02010609060101010101" charset="-122"/>
              <a:ea typeface="楷体" panose="02010609060101010101" charset="-122"/>
            </a:endParaRPr>
          </a:p>
        </p:txBody>
      </p:sp>
      <p:pic>
        <p:nvPicPr>
          <p:cNvPr id="44038" name="图片 185358" descr="tn_20097278555960009"/>
          <p:cNvPicPr>
            <a:picLocks noChangeAspect="1"/>
          </p:cNvPicPr>
          <p:nvPr/>
        </p:nvPicPr>
        <p:blipFill>
          <a:blip r:embed="rId1"/>
          <a:stretch>
            <a:fillRect/>
          </a:stretch>
        </p:blipFill>
        <p:spPr>
          <a:xfrm rot="414953">
            <a:off x="6076315" y="1818005"/>
            <a:ext cx="2696845" cy="1578610"/>
          </a:xfrm>
          <a:prstGeom prst="rect">
            <a:avLst/>
          </a:prstGeom>
          <a:noFill/>
          <a:ln w="9525">
            <a:noFill/>
          </a:ln>
        </p:spPr>
      </p:pic>
      <p:sp>
        <p:nvSpPr>
          <p:cNvPr id="44039" name="矩形 185348"/>
          <p:cNvSpPr/>
          <p:nvPr/>
        </p:nvSpPr>
        <p:spPr>
          <a:xfrm>
            <a:off x="5216525" y="3871913"/>
            <a:ext cx="2592388" cy="1133475"/>
          </a:xfrm>
          <a:prstGeom prst="rect">
            <a:avLst/>
          </a:prstGeom>
        </p:spPr>
        <p:txBody>
          <a:bodyPr wrap="none" fromWordArt="1">
            <a:prstTxWarp prst="textCascadeUp">
              <a:avLst>
                <a:gd name="adj" fmla="val 44444"/>
              </a:avLst>
            </a:prstTxWarp>
            <a:normAutofit/>
            <a:scene3d>
              <a:camera prst="legacyPerspectiveFront">
                <a:rot lat="20520000" lon="1080000" rev="0"/>
              </a:camera>
              <a:lightRig rig="legacyHarsh2" dir="b"/>
            </a:scene3d>
            <a:sp3d extrusionH="430200" prstMaterial="legacyMatte">
              <a:extrusionClr>
                <a:srgbClr val="FF6600"/>
              </a:extrusionClr>
            </a:sp3d>
          </a:bodyPr>
          <a:p>
            <a:pPr algn="ctr"/>
            <a:r>
              <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rPr>
              <a:t>和平赎买</a:t>
            </a:r>
            <a:endPar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sp>
        <p:nvSpPr>
          <p:cNvPr id="44042" name="文本框 2081"/>
          <p:cNvSpPr txBox="1"/>
          <p:nvPr/>
        </p:nvSpPr>
        <p:spPr>
          <a:xfrm>
            <a:off x="217170" y="1413510"/>
            <a:ext cx="6463030" cy="553085"/>
          </a:xfrm>
          <a:prstGeom prst="rect">
            <a:avLst/>
          </a:prstGeom>
          <a:noFill/>
          <a:ln w="9525">
            <a:noFill/>
          </a:ln>
        </p:spPr>
        <p:txBody>
          <a:bodyPr wrap="square" anchor="t">
            <a:spAutoFit/>
          </a:bodyPr>
          <a:p>
            <a:pPr>
              <a:lnSpc>
                <a:spcPct val="125000"/>
              </a:lnSpc>
              <a:buFont typeface="Arial" panose="020B0604020202020204" pitchFamily="34" charset="0"/>
              <a:buNone/>
            </a:pPr>
            <a:r>
              <a:rPr lang="en-US" altLang="zh-CN" sz="2400" b="1" dirty="0">
                <a:solidFill>
                  <a:srgbClr val="FF0000"/>
                </a:solidFill>
                <a:latin typeface="微软雅黑" panose="020B0503020204020204" charset="-122"/>
                <a:ea typeface="微软雅黑" panose="020B0503020204020204" charset="-122"/>
              </a:rPr>
              <a:t>1</a:t>
            </a:r>
            <a:r>
              <a:rPr lang="zh-CN" altLang="en-US" sz="2400" b="1" dirty="0">
                <a:solidFill>
                  <a:srgbClr val="FF0000"/>
                </a:solidFill>
                <a:latin typeface="微软雅黑" panose="020B0503020204020204" charset="-122"/>
                <a:ea typeface="微软雅黑" panose="020B0503020204020204" charset="-122"/>
              </a:rPr>
              <a:t>、用和平赎买的方法改造资本主义工商业</a:t>
            </a:r>
            <a:r>
              <a:rPr lang="zh-CN" altLang="en-US" sz="2000" b="1" dirty="0">
                <a:solidFill>
                  <a:srgbClr val="0000FF"/>
                </a:solidFill>
                <a:latin typeface="楷体_GB2312" pitchFamily="49" charset="-122"/>
                <a:ea typeface="楷体_GB2312" pitchFamily="49" charset="-122"/>
              </a:rPr>
              <a:t> </a:t>
            </a:r>
            <a:endParaRPr lang="zh-CN" altLang="en-US" sz="2000" b="1">
              <a:solidFill>
                <a:srgbClr val="0000FF"/>
              </a:solidFill>
              <a:latin typeface="楷体_GB2312" pitchFamily="49" charset="-122"/>
              <a:ea typeface="楷体_GB2312" pitchFamily="49" charset="-122"/>
            </a:endParaRPr>
          </a:p>
        </p:txBody>
      </p:sp>
      <p:sp>
        <p:nvSpPr>
          <p:cNvPr id="37902" name="圆角矩形标注 365570"/>
          <p:cNvSpPr/>
          <p:nvPr/>
        </p:nvSpPr>
        <p:spPr>
          <a:xfrm>
            <a:off x="217170" y="4566285"/>
            <a:ext cx="3492500" cy="1587500"/>
          </a:xfrm>
          <a:prstGeom prst="wedgeRoundRectCallout">
            <a:avLst>
              <a:gd name="adj1" fmla="val 37690"/>
              <a:gd name="adj2" fmla="val -113800"/>
              <a:gd name="adj3" fmla="val 16667"/>
            </a:avLst>
          </a:prstGeom>
          <a:solidFill>
            <a:schemeClr val="accent3">
              <a:lumMod val="95000"/>
            </a:schemeClr>
          </a:solidFill>
          <a:ln w="9525" cap="flat" cmpd="sng">
            <a:solidFill>
              <a:schemeClr val="tx1"/>
            </a:solidFill>
            <a:prstDash val="solid"/>
            <a:miter/>
            <a:headEnd type="none" w="med" len="med"/>
            <a:tailEnd type="none" w="med" len="med"/>
          </a:ln>
        </p:spPr>
        <p:txBody>
          <a:bodyPr anchor="t"/>
          <a:p>
            <a:pPr defTabSz="0" fontAlgn="base">
              <a:lnSpc>
                <a:spcPct val="125000"/>
              </a:lnSpc>
              <a:tabLst>
                <a:tab pos="0" algn="l"/>
              </a:tabLst>
            </a:pPr>
            <a:r>
              <a:rPr lang="zh-CN" altLang="en-US" sz="2000" b="1" strike="noStrike" noProof="1" dirty="0">
                <a:solidFill>
                  <a:srgbClr val="0000FF"/>
                </a:solidFill>
                <a:latin typeface="幼圆" pitchFamily="49" charset="-122"/>
                <a:ea typeface="幼圆" pitchFamily="49" charset="-122"/>
                <a:cs typeface="+mn-cs"/>
                <a:sym typeface="+mn-ea"/>
              </a:rPr>
              <a:t>国家有偿地将私营企业改变为国营企业</a:t>
            </a:r>
            <a:r>
              <a:rPr lang="en-US" altLang="zh-CN" sz="2000" b="1" strike="noStrike" noProof="1" dirty="0">
                <a:solidFill>
                  <a:srgbClr val="0000FF"/>
                </a:solidFill>
                <a:latin typeface="幼圆" pitchFamily="49" charset="-122"/>
                <a:ea typeface="幼圆" pitchFamily="49" charset="-122"/>
                <a:cs typeface="+mn-cs"/>
                <a:sym typeface="+mn-ea"/>
              </a:rPr>
              <a:t>,</a:t>
            </a:r>
            <a:r>
              <a:rPr lang="zh-CN" altLang="en-US" sz="2000" b="1" strike="noStrike" noProof="1" dirty="0">
                <a:solidFill>
                  <a:srgbClr val="0000FF"/>
                </a:solidFill>
                <a:latin typeface="幼圆" pitchFamily="49" charset="-122"/>
                <a:ea typeface="幼圆" pitchFamily="49" charset="-122"/>
                <a:cs typeface="+mn-cs"/>
                <a:sym typeface="+mn-ea"/>
              </a:rPr>
              <a:t>将资本主义私有制改变为社会主义公有制</a:t>
            </a:r>
            <a:endParaRPr lang="zh-CN" altLang="en-US" sz="2000" b="1" strike="noStrike" noProof="1" dirty="0">
              <a:solidFill>
                <a:schemeClr val="accent2"/>
              </a:solidFill>
              <a:latin typeface="楷体" panose="02010609060101010101" charset="-122"/>
              <a:ea typeface="楷体" panose="02010609060101010101" charset="-122"/>
            </a:endParaRPr>
          </a:p>
        </p:txBody>
      </p:sp>
      <p:sp>
        <p:nvSpPr>
          <p:cNvPr id="44044" name="圆角矩形标注 365570"/>
          <p:cNvSpPr/>
          <p:nvPr/>
        </p:nvSpPr>
        <p:spPr>
          <a:xfrm>
            <a:off x="4335145" y="5095875"/>
            <a:ext cx="4522788" cy="1373188"/>
          </a:xfrm>
          <a:prstGeom prst="wedgeRoundRectCallout">
            <a:avLst>
              <a:gd name="adj1" fmla="val -66412"/>
              <a:gd name="adj2" fmla="val -28583"/>
              <a:gd name="adj3" fmla="val 16667"/>
            </a:avLst>
          </a:prstGeom>
          <a:solidFill>
            <a:srgbClr val="FFFFFF"/>
          </a:solidFill>
          <a:ln w="9525" cap="flat" cmpd="sng">
            <a:noFill/>
            <a:prstDash val="solid"/>
            <a:miter/>
            <a:headEnd type="none" w="med" len="med"/>
            <a:tailEnd type="none" w="med" len="med"/>
          </a:ln>
        </p:spPr>
        <p:txBody>
          <a:bodyPr anchor="t"/>
          <a:p>
            <a:pPr>
              <a:lnSpc>
                <a:spcPct val="125000"/>
              </a:lnSpc>
            </a:pPr>
            <a:r>
              <a:rPr lang="zh-CN" altLang="en-US" sz="2000" b="1" dirty="0">
                <a:solidFill>
                  <a:srgbClr val="0000FF"/>
                </a:solidFill>
                <a:latin typeface="幼圆" pitchFamily="49" charset="-122"/>
                <a:ea typeface="幼圆" pitchFamily="49" charset="-122"/>
              </a:rPr>
              <a:t>具体方式：</a:t>
            </a:r>
            <a:r>
              <a:rPr lang="zh-CN" altLang="en-US" sz="2000" b="1" dirty="0">
                <a:solidFill>
                  <a:srgbClr val="FF0000"/>
                </a:solidFill>
                <a:latin typeface="楷体" panose="02010609060101010101" charset="-122"/>
                <a:ea typeface="楷体" panose="02010609060101010101" charset="-122"/>
              </a:rPr>
              <a:t>不是由国家支付一笔巨额补偿资金，而是让资本家在一定年限内从企业经营所得中获取一部分利润</a:t>
            </a:r>
            <a:endParaRPr lang="zh-CN" altLang="en-US" sz="2000" b="1" dirty="0">
              <a:solidFill>
                <a:schemeClr val="accent2"/>
              </a:solidFill>
              <a:latin typeface="楷体" panose="02010609060101010101" charset="-122"/>
              <a:ea typeface="楷体" panose="02010609060101010101" charset="-122"/>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图片 183301" descr="image004"/>
          <p:cNvPicPr>
            <a:picLocks noChangeAspect="1"/>
          </p:cNvPicPr>
          <p:nvPr/>
        </p:nvPicPr>
        <p:blipFill>
          <a:blip r:embed="rId1"/>
          <a:stretch>
            <a:fillRect/>
          </a:stretch>
        </p:blipFill>
        <p:spPr>
          <a:xfrm>
            <a:off x="6765925" y="1188085"/>
            <a:ext cx="2261235" cy="2846705"/>
          </a:xfrm>
          <a:prstGeom prst="rect">
            <a:avLst/>
          </a:prstGeom>
          <a:noFill/>
          <a:ln w="9525">
            <a:noFill/>
          </a:ln>
        </p:spPr>
      </p:pic>
      <p:sp>
        <p:nvSpPr>
          <p:cNvPr id="46082" name="矩形 183303"/>
          <p:cNvSpPr/>
          <p:nvPr/>
        </p:nvSpPr>
        <p:spPr>
          <a:xfrm>
            <a:off x="707390" y="1188085"/>
            <a:ext cx="4435475" cy="576263"/>
          </a:xfrm>
          <a:prstGeom prst="rect">
            <a:avLst/>
          </a:prstGeom>
          <a:solidFill>
            <a:srgbClr val="CCFFCC"/>
          </a:solidFill>
          <a:ln w="9525">
            <a:noFill/>
          </a:ln>
        </p:spPr>
        <p:txBody>
          <a:bodyPr anchor="t"/>
          <a:p>
            <a:pPr marL="179705" lvl="1" indent="0" algn="l" rtl="0" eaLnBrk="1" fontAlgn="base" latinLnBrk="0" hangingPunct="1">
              <a:lnSpc>
                <a:spcPct val="125000"/>
              </a:lnSpc>
              <a:spcBef>
                <a:spcPct val="20000"/>
              </a:spcBef>
              <a:spcAft>
                <a:spcPct val="0"/>
              </a:spcAft>
              <a:buClrTx/>
              <a:buSzPct val="100000"/>
              <a:buNone/>
            </a:pPr>
            <a:r>
              <a:rPr lang="zh-CN" altLang="en-US" sz="2400" b="1" u="none" baseline="0" dirty="0">
                <a:solidFill>
                  <a:srgbClr val="FF3300"/>
                </a:solidFill>
                <a:latin typeface="幼圆" pitchFamily="49" charset="-122"/>
                <a:ea typeface="幼圆" pitchFamily="49" charset="-122"/>
              </a:rPr>
              <a:t>赎买政策的优越性：有利于</a:t>
            </a:r>
            <a:endParaRPr lang="en-US" altLang="zh-CN" sz="2400" b="1" u="none" baseline="0" dirty="0">
              <a:solidFill>
                <a:srgbClr val="FF3300"/>
              </a:solidFill>
              <a:latin typeface="幼圆" pitchFamily="49" charset="-122"/>
              <a:ea typeface="幼圆" pitchFamily="49" charset="-122"/>
            </a:endParaRPr>
          </a:p>
        </p:txBody>
      </p:sp>
      <p:sp>
        <p:nvSpPr>
          <p:cNvPr id="46083" name="矩形 183305"/>
          <p:cNvSpPr/>
          <p:nvPr/>
        </p:nvSpPr>
        <p:spPr>
          <a:xfrm>
            <a:off x="4264025" y="4175125"/>
            <a:ext cx="3889375" cy="454025"/>
          </a:xfrm>
          <a:prstGeom prst="rect">
            <a:avLst/>
          </a:prstGeom>
          <a:solidFill>
            <a:srgbClr val="CCFFCC"/>
          </a:solidFill>
          <a:ln w="9525">
            <a:noFill/>
          </a:ln>
        </p:spPr>
        <p:txBody>
          <a:bodyPr anchor="t"/>
          <a:p>
            <a:pPr marL="179705" lvl="1" indent="0" algn="l" rtl="0" eaLnBrk="1" fontAlgn="base" latinLnBrk="0" hangingPunct="1">
              <a:lnSpc>
                <a:spcPct val="125000"/>
              </a:lnSpc>
              <a:spcBef>
                <a:spcPct val="20000"/>
              </a:spcBef>
              <a:spcAft>
                <a:spcPct val="0"/>
              </a:spcAft>
              <a:buClrTx/>
              <a:buSzPct val="100000"/>
              <a:buNone/>
            </a:pPr>
            <a:r>
              <a:rPr lang="zh-CN" altLang="en-US" sz="2400" b="1" u="none" baseline="0" dirty="0">
                <a:solidFill>
                  <a:srgbClr val="FF3300"/>
                </a:solidFill>
                <a:latin typeface="幼圆" pitchFamily="49" charset="-122"/>
                <a:ea typeface="幼圆" pitchFamily="49" charset="-122"/>
              </a:rPr>
              <a:t>采取赎买方式的有利条件</a:t>
            </a:r>
            <a:endParaRPr lang="zh-CN" altLang="en-US" sz="2400" b="1" u="none" baseline="0">
              <a:solidFill>
                <a:srgbClr val="FFFF00"/>
              </a:solidFill>
              <a:latin typeface="幼圆" pitchFamily="49" charset="-122"/>
              <a:ea typeface="幼圆" pitchFamily="49" charset="-122"/>
            </a:endParaRPr>
          </a:p>
        </p:txBody>
      </p:sp>
      <p:pic>
        <p:nvPicPr>
          <p:cNvPr id="46088" name="图片 183313" descr="d1hni3j5hc1v"/>
          <p:cNvPicPr>
            <a:picLocks noChangeAspect="1"/>
          </p:cNvPicPr>
          <p:nvPr/>
        </p:nvPicPr>
        <p:blipFill>
          <a:blip r:embed="rId2"/>
          <a:stretch>
            <a:fillRect/>
          </a:stretch>
        </p:blipFill>
        <p:spPr>
          <a:xfrm>
            <a:off x="250825" y="4318000"/>
            <a:ext cx="3088640" cy="2217420"/>
          </a:xfrm>
          <a:prstGeom prst="rect">
            <a:avLst/>
          </a:prstGeom>
          <a:noFill/>
          <a:ln w="9525">
            <a:noFill/>
          </a:ln>
        </p:spPr>
      </p:pic>
      <p:sp>
        <p:nvSpPr>
          <p:cNvPr id="46089" name="圆角矩形 6"/>
          <p:cNvSpPr/>
          <p:nvPr/>
        </p:nvSpPr>
        <p:spPr>
          <a:xfrm>
            <a:off x="250825" y="1807210"/>
            <a:ext cx="6337935" cy="2227580"/>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b="1" dirty="0">
                <a:solidFill>
                  <a:srgbClr val="FF3300"/>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发挥私营企业在国计民生中的积极作用</a:t>
            </a:r>
            <a:r>
              <a:rPr lang="en-US" altLang="zh-CN" sz="2000" b="1" dirty="0">
                <a:solidFill>
                  <a:srgbClr val="0000FF"/>
                </a:solidFill>
                <a:latin typeface="楷体" panose="02010609060101010101" charset="-122"/>
                <a:ea typeface="楷体" panose="02010609060101010101" charset="-122"/>
              </a:rPr>
              <a:t>,</a:t>
            </a:r>
            <a:r>
              <a:rPr lang="zh-CN" altLang="en-US" sz="2000" b="1" dirty="0">
                <a:solidFill>
                  <a:srgbClr val="0000FF"/>
                </a:solidFill>
                <a:latin typeface="楷体" panose="02010609060101010101" charset="-122"/>
                <a:ea typeface="楷体" panose="02010609060101010101" charset="-122"/>
              </a:rPr>
              <a:t>促进国民经济的发展</a:t>
            </a:r>
            <a:r>
              <a:rPr lang="en-US" altLang="zh-CN" sz="2000" b="1">
                <a:solidFill>
                  <a:srgbClr val="0000FF"/>
                </a:solidFill>
                <a:latin typeface="楷体" panose="02010609060101010101" charset="-122"/>
                <a:ea typeface="楷体" panose="02010609060101010101" charset="-122"/>
              </a:rPr>
              <a:t>;</a:t>
            </a:r>
            <a:endParaRPr lang="en-US" altLang="zh-CN" sz="2000" b="1">
              <a:solidFill>
                <a:srgbClr val="0000FF"/>
              </a:solidFill>
              <a:latin typeface="楷体" panose="02010609060101010101" charset="-122"/>
              <a:ea typeface="楷体" panose="02010609060101010101" charset="-122"/>
            </a:endParaRPr>
          </a:p>
          <a:p>
            <a:pPr>
              <a:lnSpc>
                <a:spcPct val="125000"/>
              </a:lnSpc>
            </a:pPr>
            <a:r>
              <a:rPr lang="en-US" altLang="zh-CN" sz="2000" b="1" dirty="0">
                <a:solidFill>
                  <a:srgbClr val="FF3300"/>
                </a:solidFill>
                <a:latin typeface="楷体" panose="02010609060101010101" charset="-122"/>
                <a:ea typeface="楷体" panose="02010609060101010101" charset="-122"/>
              </a:rPr>
              <a:t> - </a:t>
            </a:r>
            <a:r>
              <a:rPr lang="zh-CN" altLang="en-US" sz="2000" b="1" dirty="0">
                <a:solidFill>
                  <a:srgbClr val="0000FF"/>
                </a:solidFill>
                <a:latin typeface="楷体" panose="02010609060101010101" charset="-122"/>
                <a:ea typeface="楷体" panose="02010609060101010101" charset="-122"/>
              </a:rPr>
              <a:t>争取和团结各阶级</a:t>
            </a:r>
            <a:r>
              <a:rPr lang="en-US" altLang="zh-CN" sz="2000" b="1" dirty="0">
                <a:solidFill>
                  <a:srgbClr val="0000FF"/>
                </a:solidFill>
                <a:latin typeface="楷体" panose="02010609060101010101" charset="-122"/>
                <a:ea typeface="楷体" panose="02010609060101010101" charset="-122"/>
              </a:rPr>
              <a:t>,</a:t>
            </a:r>
            <a:r>
              <a:rPr lang="zh-CN" altLang="en-US" sz="2000" b="1" dirty="0">
                <a:solidFill>
                  <a:srgbClr val="0000FF"/>
                </a:solidFill>
                <a:latin typeface="楷体" panose="02010609060101010101" charset="-122"/>
                <a:ea typeface="楷体" panose="02010609060101010101" charset="-122"/>
              </a:rPr>
              <a:t>巩固和发展统一战线</a:t>
            </a:r>
            <a:r>
              <a:rPr lang="en-US" altLang="zh-CN" sz="2000" b="1">
                <a:solidFill>
                  <a:srgbClr val="0000FF"/>
                </a:solidFill>
                <a:latin typeface="楷体" panose="02010609060101010101" charset="-122"/>
                <a:ea typeface="楷体" panose="02010609060101010101" charset="-122"/>
              </a:rPr>
              <a:t>;</a:t>
            </a:r>
            <a:endParaRPr lang="en-US" altLang="zh-CN" sz="2000" b="1">
              <a:solidFill>
                <a:srgbClr val="0000FF"/>
              </a:solidFill>
              <a:latin typeface="楷体" panose="02010609060101010101" charset="-122"/>
              <a:ea typeface="楷体" panose="02010609060101010101" charset="-122"/>
            </a:endParaRPr>
          </a:p>
          <a:p>
            <a:pPr>
              <a:lnSpc>
                <a:spcPct val="125000"/>
              </a:lnSpc>
            </a:pPr>
            <a:r>
              <a:rPr lang="en-US" altLang="zh-CN" sz="2000" b="1" dirty="0">
                <a:solidFill>
                  <a:srgbClr val="FF3300"/>
                </a:solidFill>
                <a:latin typeface="楷体" panose="02010609060101010101" charset="-122"/>
                <a:ea typeface="楷体" panose="02010609060101010101" charset="-122"/>
              </a:rPr>
              <a:t> - </a:t>
            </a:r>
            <a:r>
              <a:rPr lang="zh-CN" altLang="en-US" sz="2000" b="1" dirty="0">
                <a:solidFill>
                  <a:srgbClr val="0000FF"/>
                </a:solidFill>
                <a:latin typeface="楷体" panose="02010609060101010101" charset="-122"/>
                <a:ea typeface="楷体" panose="02010609060101010101" charset="-122"/>
              </a:rPr>
              <a:t>发挥大多数人的知识、才能、技术和管理经验</a:t>
            </a:r>
            <a:r>
              <a:rPr lang="en-US" altLang="zh-CN" sz="2000" b="1">
                <a:solidFill>
                  <a:srgbClr val="0000FF"/>
                </a:solidFill>
                <a:latin typeface="楷体" panose="02010609060101010101" charset="-122"/>
                <a:ea typeface="楷体" panose="02010609060101010101" charset="-122"/>
              </a:rPr>
              <a:t>;</a:t>
            </a:r>
            <a:endParaRPr lang="en-US" altLang="zh-CN" sz="2000" b="1">
              <a:solidFill>
                <a:srgbClr val="0000FF"/>
              </a:solidFill>
              <a:latin typeface="楷体" panose="02010609060101010101" charset="-122"/>
              <a:ea typeface="楷体" panose="02010609060101010101" charset="-122"/>
            </a:endParaRPr>
          </a:p>
          <a:p>
            <a:pPr>
              <a:lnSpc>
                <a:spcPct val="125000"/>
              </a:lnSpc>
            </a:pPr>
            <a:r>
              <a:rPr lang="en-US" altLang="zh-CN" sz="2000" b="1" dirty="0">
                <a:solidFill>
                  <a:srgbClr val="FF3300"/>
                </a:solidFill>
                <a:latin typeface="楷体" panose="02010609060101010101" charset="-122"/>
                <a:ea typeface="楷体" panose="02010609060101010101" charset="-122"/>
              </a:rPr>
              <a:t> - </a:t>
            </a:r>
            <a:r>
              <a:rPr lang="zh-CN" altLang="en-US" sz="2000" b="1" dirty="0">
                <a:solidFill>
                  <a:srgbClr val="0000FF"/>
                </a:solidFill>
                <a:latin typeface="楷体" panose="02010609060101010101" charset="-122"/>
                <a:ea typeface="楷体" panose="02010609060101010101" charset="-122"/>
              </a:rPr>
              <a:t>团结与之相联系的各阶层为社会主义服务</a:t>
            </a:r>
            <a:endParaRPr lang="zh-CN" altLang="en-US" sz="2000" b="1" dirty="0">
              <a:solidFill>
                <a:schemeClr val="accent2"/>
              </a:solidFill>
              <a:latin typeface="楷体" panose="02010609060101010101" charset="-122"/>
              <a:ea typeface="楷体" panose="02010609060101010101" charset="-122"/>
              <a:sym typeface="宋体" panose="02010600030101010101" pitchFamily="2" charset="-122"/>
            </a:endParaRPr>
          </a:p>
        </p:txBody>
      </p:sp>
      <p:sp>
        <p:nvSpPr>
          <p:cNvPr id="46090" name="圆角矩形 6"/>
          <p:cNvSpPr/>
          <p:nvPr/>
        </p:nvSpPr>
        <p:spPr>
          <a:xfrm>
            <a:off x="3476625" y="4808855"/>
            <a:ext cx="5464175" cy="1844675"/>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000" b="1" dirty="0">
                <a:solidFill>
                  <a:srgbClr val="000066"/>
                </a:solidFill>
                <a:latin typeface="楷体" panose="02010609060101010101" charset="-122"/>
                <a:ea typeface="楷体" panose="02010609060101010101" charset="-122"/>
              </a:rPr>
              <a:t>民族资产阶级的两面性</a:t>
            </a:r>
            <a:r>
              <a:rPr lang="en-US" altLang="zh-CN" sz="2000" b="1" dirty="0">
                <a:solidFill>
                  <a:srgbClr val="000066"/>
                </a:solidFill>
                <a:latin typeface="楷体" panose="02010609060101010101" charset="-122"/>
                <a:ea typeface="楷体" panose="02010609060101010101" charset="-122"/>
              </a:rPr>
              <a:t>---</a:t>
            </a:r>
            <a:r>
              <a:rPr lang="zh-CN" altLang="en-US" sz="2000" b="1" dirty="0">
                <a:solidFill>
                  <a:srgbClr val="000066"/>
                </a:solidFill>
                <a:latin typeface="楷体" panose="02010609060101010101" charset="-122"/>
                <a:ea typeface="楷体" panose="02010609060101010101" charset="-122"/>
              </a:rPr>
              <a:t>剥削与拥护社会主义；长期保持统一战线关系</a:t>
            </a:r>
            <a:r>
              <a:rPr lang="en-US" altLang="zh-CN" sz="2000" b="1" dirty="0">
                <a:solidFill>
                  <a:srgbClr val="000066"/>
                </a:solidFill>
                <a:latin typeface="楷体" panose="02010609060101010101" charset="-122"/>
                <a:ea typeface="楷体" panose="02010609060101010101" charset="-122"/>
              </a:rPr>
              <a:t>,</a:t>
            </a:r>
            <a:r>
              <a:rPr lang="zh-CN" altLang="en-US" sz="2000" b="1" dirty="0">
                <a:solidFill>
                  <a:srgbClr val="000066"/>
                </a:solidFill>
                <a:latin typeface="楷体" panose="02010609060101010101" charset="-122"/>
                <a:ea typeface="楷体" panose="02010609060101010101" charset="-122"/>
              </a:rPr>
              <a:t>为对抗性矛盾转化为非对抗性矛盾提供前提；私人资本主义在政治上、经济上对社会主义的依赖</a:t>
            </a:r>
            <a:r>
              <a:rPr lang="zh-CN" altLang="en-US" sz="2000" b="1" dirty="0">
                <a:latin typeface="楷体" panose="02010609060101010101" charset="-122"/>
                <a:ea typeface="楷体" panose="02010609060101010101" charset="-122"/>
              </a:rPr>
              <a:t> </a:t>
            </a:r>
            <a:endParaRPr lang="zh-CN" altLang="en-US" sz="2000" b="1" dirty="0">
              <a:solidFill>
                <a:schemeClr val="accent2"/>
              </a:solidFill>
              <a:latin typeface="楷体" panose="02010609060101010101" charset="-122"/>
              <a:ea typeface="楷体" panose="02010609060101010101" charset="-122"/>
              <a:sym typeface="宋体" panose="02010600030101010101" pitchFamily="2" charset="-122"/>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20" name="文本占位符 188419"/>
          <p:cNvSpPr/>
          <p:nvPr>
            <p:ph idx="1"/>
          </p:nvPr>
        </p:nvSpPr>
        <p:spPr>
          <a:xfrm>
            <a:off x="7005320" y="1286828"/>
            <a:ext cx="2036763" cy="1108075"/>
          </a:xfrm>
          <a:prstGeom prst="wedgeRoundRectCallout">
            <a:avLst>
              <a:gd name="adj1" fmla="val -75551"/>
              <a:gd name="adj2" fmla="val 2657"/>
              <a:gd name="adj3" fmla="val 16667"/>
            </a:avLst>
          </a:prstGeom>
          <a:solidFill>
            <a:srgbClr val="FFFF00">
              <a:alpha val="100000"/>
            </a:srgbClr>
          </a:solidFill>
          <a:ln w="19050">
            <a:noFill/>
            <a:miter/>
          </a:ln>
        </p:spPr>
        <p:txBody>
          <a:bodyPr vert="horz" wrap="square" lIns="91440" tIns="45720" rIns="91440" bIns="45720" anchor="t"/>
          <a:p>
            <a:pPr marL="0" indent="0" fontAlgn="base">
              <a:spcBef>
                <a:spcPct val="0"/>
              </a:spcBef>
              <a:buNone/>
            </a:pPr>
            <a:r>
              <a:rPr lang="zh-CN" altLang="en-US" sz="2000" b="1" strike="noStrike" noProof="1" dirty="0">
                <a:solidFill>
                  <a:srgbClr val="000066"/>
                </a:solidFill>
                <a:latin typeface="楷体" panose="02010609060101010101" charset="-122"/>
                <a:ea typeface="楷体" panose="02010609060101010101" charset="-122"/>
              </a:rPr>
              <a:t>国家直接控制和支配下的资本主义经济</a:t>
            </a:r>
            <a:endParaRPr lang="zh-CN" altLang="en-US" sz="2000" b="1" strike="noStrike" noProof="1" dirty="0">
              <a:solidFill>
                <a:srgbClr val="000066"/>
              </a:solidFill>
              <a:latin typeface="楷体" panose="02010609060101010101" charset="-122"/>
              <a:ea typeface="楷体" panose="02010609060101010101" charset="-122"/>
            </a:endParaRPr>
          </a:p>
        </p:txBody>
      </p:sp>
      <p:sp>
        <p:nvSpPr>
          <p:cNvPr id="47106" name="任意多边形 188429"/>
          <p:cNvSpPr/>
          <p:nvPr/>
        </p:nvSpPr>
        <p:spPr>
          <a:xfrm>
            <a:off x="3225483" y="2669540"/>
            <a:ext cx="828675" cy="354013"/>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0080"/>
          </a:solidFill>
          <a:ln w="9525" cap="flat" cmpd="sng">
            <a:solidFill>
              <a:srgbClr val="800000"/>
            </a:solidFill>
            <a:prstDash val="solid"/>
            <a:miter/>
            <a:headEnd type="none" w="med" len="med"/>
            <a:tailEnd type="none" w="med" len="med"/>
          </a:ln>
        </p:spPr>
        <p:txBody>
          <a:bodyPr/>
          <a:p>
            <a:endParaRPr lang="zh-CN" altLang="en-US"/>
          </a:p>
        </p:txBody>
      </p:sp>
      <p:sp>
        <p:nvSpPr>
          <p:cNvPr id="47107" name="任意多边形 188437"/>
          <p:cNvSpPr/>
          <p:nvPr/>
        </p:nvSpPr>
        <p:spPr>
          <a:xfrm>
            <a:off x="5668645" y="2669540"/>
            <a:ext cx="936625" cy="328613"/>
          </a:xfrm>
          <a:custGeom>
            <a:avLst/>
            <a:gdLst/>
            <a:ahLst/>
            <a:cxnLst>
              <a:cxn ang="270">
                <a:pos x="16200" y="0"/>
              </a:cxn>
              <a:cxn ang="180">
                <a:pos x="0" y="10800"/>
              </a:cxn>
              <a:cxn ang="90">
                <a:pos x="16200" y="21600"/>
              </a:cxn>
              <a:cxn ang="0">
                <a:pos x="21600" y="10800"/>
              </a:cxn>
            </a:cxnLst>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0080"/>
          </a:solidFill>
          <a:ln w="9525" cap="flat" cmpd="sng">
            <a:solidFill>
              <a:srgbClr val="800000"/>
            </a:solidFill>
            <a:prstDash val="solid"/>
            <a:miter/>
            <a:headEnd type="none" w="med" len="med"/>
            <a:tailEnd type="none" w="med" len="med"/>
          </a:ln>
        </p:spPr>
        <p:txBody>
          <a:bodyPr/>
          <a:p>
            <a:endParaRPr lang="zh-CN" altLang="en-US"/>
          </a:p>
        </p:txBody>
      </p:sp>
      <p:sp>
        <p:nvSpPr>
          <p:cNvPr id="47108" name="矩形 188438"/>
          <p:cNvSpPr>
            <a:spLocks noRot="1"/>
          </p:cNvSpPr>
          <p:nvPr/>
        </p:nvSpPr>
        <p:spPr>
          <a:xfrm>
            <a:off x="307658" y="2439353"/>
            <a:ext cx="576262" cy="4105275"/>
          </a:xfrm>
          <a:prstGeom prst="rect">
            <a:avLst/>
          </a:prstGeom>
          <a:gradFill>
            <a:gsLst>
              <a:gs pos="0">
                <a:srgbClr val="FBFB11"/>
              </a:gs>
              <a:gs pos="100000">
                <a:srgbClr val="838309"/>
              </a:gs>
            </a:gsLst>
            <a:lin ang="5400000" scaled="0"/>
          </a:gradFill>
          <a:ln w="9525" cap="flat" cmpd="sng">
            <a:noFill/>
            <a:prstDash val="solid"/>
            <a:miter/>
            <a:headEnd type="none" w="med" len="med"/>
            <a:tailEnd type="none" w="med" len="med"/>
          </a:ln>
        </p:spPr>
        <p:txBody>
          <a:bodyPr anchor="ctr"/>
          <a:p>
            <a:pPr algn="ctr"/>
            <a:r>
              <a:rPr lang="zh-CN" altLang="en-US" sz="2800" b="1" dirty="0">
                <a:solidFill>
                  <a:srgbClr val="000066"/>
                </a:solidFill>
                <a:latin typeface="Arial" panose="020B0604020202020204" pitchFamily="34" charset="0"/>
                <a:ea typeface="幼圆" pitchFamily="49" charset="-122"/>
              </a:rPr>
              <a:t>改造的三个步骤</a:t>
            </a:r>
            <a:endParaRPr lang="zh-CN" altLang="en-US" sz="2800" b="1" dirty="0">
              <a:solidFill>
                <a:srgbClr val="000066"/>
              </a:solidFill>
              <a:latin typeface="Arial" panose="020B0604020202020204" pitchFamily="34" charset="0"/>
              <a:ea typeface="幼圆" pitchFamily="49" charset="-122"/>
            </a:endParaRPr>
          </a:p>
        </p:txBody>
      </p:sp>
      <p:sp>
        <p:nvSpPr>
          <p:cNvPr id="47114" name="文本框 2081"/>
          <p:cNvSpPr txBox="1"/>
          <p:nvPr/>
        </p:nvSpPr>
        <p:spPr>
          <a:xfrm>
            <a:off x="290195" y="1449070"/>
            <a:ext cx="6315075" cy="1014730"/>
          </a:xfrm>
          <a:prstGeom prst="rect">
            <a:avLst/>
          </a:prstGeom>
          <a:noFill/>
          <a:ln w="9525">
            <a:noFill/>
          </a:ln>
        </p:spPr>
        <p:txBody>
          <a:bodyPr wrap="square" anchor="t">
            <a:spAutoFit/>
          </a:bodyPr>
          <a:p>
            <a:pPr>
              <a:lnSpc>
                <a:spcPct val="125000"/>
              </a:lnSpc>
              <a:buFont typeface="Arial" panose="020B0604020202020204" pitchFamily="34" charset="0"/>
              <a:buNone/>
            </a:pPr>
            <a:r>
              <a:rPr lang="en-US" altLang="zh-CN" sz="2400" b="1" dirty="0">
                <a:solidFill>
                  <a:srgbClr val="FF0000"/>
                </a:solidFill>
                <a:latin typeface="微软雅黑" panose="020B0503020204020204" charset="-122"/>
                <a:ea typeface="微软雅黑" panose="020B0503020204020204" charset="-122"/>
              </a:rPr>
              <a:t>2</a:t>
            </a:r>
            <a:r>
              <a:rPr lang="zh-CN" altLang="en-US" sz="2400" b="1" dirty="0">
                <a:solidFill>
                  <a:srgbClr val="FF0000"/>
                </a:solidFill>
                <a:latin typeface="微软雅黑" panose="020B0503020204020204" charset="-122"/>
                <a:ea typeface="微软雅黑" panose="020B0503020204020204" charset="-122"/>
              </a:rPr>
              <a:t>、采取从低级到高级的国家资本主义的过渡形式</a:t>
            </a:r>
            <a:endParaRPr lang="zh-CN" altLang="en-US" sz="2400" b="1" dirty="0">
              <a:solidFill>
                <a:srgbClr val="FF0000"/>
              </a:solidFill>
              <a:latin typeface="微软雅黑" panose="020B0503020204020204" charset="-122"/>
              <a:ea typeface="微软雅黑" panose="020B0503020204020204" charset="-122"/>
            </a:endParaRPr>
          </a:p>
        </p:txBody>
      </p:sp>
      <p:sp>
        <p:nvSpPr>
          <p:cNvPr id="47116" name="矩形 9225"/>
          <p:cNvSpPr/>
          <p:nvPr/>
        </p:nvSpPr>
        <p:spPr>
          <a:xfrm>
            <a:off x="1423670" y="2483803"/>
            <a:ext cx="1836738" cy="828675"/>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pPr>
              <a:lnSpc>
                <a:spcPct val="120000"/>
              </a:lnSpc>
              <a:buClr>
                <a:schemeClr val="hlink"/>
              </a:buClr>
              <a:buSzPct val="65000"/>
              <a:buFont typeface="Wingdings" panose="05000000000000000000" pitchFamily="2" charset="2"/>
              <a:buNone/>
            </a:pPr>
            <a:r>
              <a:rPr lang="en-US" altLang="zh-CN" sz="2000" b="1">
                <a:solidFill>
                  <a:srgbClr val="FF0000"/>
                </a:solidFill>
                <a:latin typeface="Times New Roman" panose="02020603050405020304" charset="0"/>
                <a:ea typeface="幼圆" pitchFamily="49" charset="-122"/>
              </a:rPr>
              <a:t>1 </a:t>
            </a:r>
            <a:r>
              <a:rPr lang="zh-CN" altLang="en-US" sz="2000" b="1">
                <a:solidFill>
                  <a:srgbClr val="FF0000"/>
                </a:solidFill>
                <a:latin typeface="Times New Roman" panose="02020603050405020304" charset="0"/>
                <a:ea typeface="幼圆" pitchFamily="49" charset="-122"/>
              </a:rPr>
              <a:t>初级形式的</a:t>
            </a:r>
            <a:endParaRPr lang="zh-CN" altLang="en-US" sz="2000" b="1">
              <a:solidFill>
                <a:srgbClr val="FF0000"/>
              </a:solidFill>
              <a:latin typeface="Times New Roman" panose="02020603050405020304" charset="0"/>
              <a:ea typeface="幼圆" pitchFamily="49" charset="-122"/>
            </a:endParaRPr>
          </a:p>
          <a:p>
            <a:pPr>
              <a:lnSpc>
                <a:spcPct val="120000"/>
              </a:lnSpc>
              <a:buClr>
                <a:schemeClr val="hlink"/>
              </a:buClr>
              <a:buSzPct val="65000"/>
              <a:buFont typeface="Wingdings" panose="05000000000000000000" pitchFamily="2" charset="2"/>
              <a:buNone/>
            </a:pPr>
            <a:r>
              <a:rPr lang="zh-CN" altLang="en-US" sz="2000" b="1">
                <a:solidFill>
                  <a:srgbClr val="FF0000"/>
                </a:solidFill>
                <a:latin typeface="Times New Roman" panose="02020603050405020304" charset="0"/>
                <a:ea typeface="幼圆" pitchFamily="49" charset="-122"/>
              </a:rPr>
              <a:t>国家资本主义</a:t>
            </a:r>
            <a:endParaRPr lang="zh-CN" altLang="en-US" sz="2000">
              <a:solidFill>
                <a:srgbClr val="990000"/>
              </a:solidFill>
              <a:latin typeface="幼圆" pitchFamily="49" charset="-122"/>
              <a:ea typeface="幼圆" pitchFamily="49" charset="-122"/>
            </a:endParaRPr>
          </a:p>
        </p:txBody>
      </p:sp>
      <p:sp>
        <p:nvSpPr>
          <p:cNvPr id="47117" name="矩形 9225"/>
          <p:cNvSpPr/>
          <p:nvPr/>
        </p:nvSpPr>
        <p:spPr>
          <a:xfrm>
            <a:off x="4160520" y="2482215"/>
            <a:ext cx="1508125" cy="830263"/>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pPr>
              <a:lnSpc>
                <a:spcPct val="120000"/>
              </a:lnSpc>
              <a:buClr>
                <a:schemeClr val="hlink"/>
              </a:buClr>
              <a:buSzPct val="65000"/>
              <a:buFont typeface="Wingdings" panose="05000000000000000000" pitchFamily="2" charset="2"/>
              <a:buNone/>
            </a:pPr>
            <a:r>
              <a:rPr lang="en-US" altLang="zh-CN" sz="2000" b="1">
                <a:solidFill>
                  <a:srgbClr val="FF0000"/>
                </a:solidFill>
                <a:latin typeface="Times New Roman" panose="02020603050405020304" charset="0"/>
                <a:ea typeface="幼圆" pitchFamily="49" charset="-122"/>
              </a:rPr>
              <a:t>2 </a:t>
            </a:r>
            <a:r>
              <a:rPr lang="zh-CN" altLang="en-US" sz="2000" b="1">
                <a:solidFill>
                  <a:srgbClr val="FF0000"/>
                </a:solidFill>
                <a:latin typeface="Times New Roman" panose="02020603050405020304" charset="0"/>
                <a:ea typeface="幼圆" pitchFamily="49" charset="-122"/>
              </a:rPr>
              <a:t>个别企业公私合营</a:t>
            </a:r>
            <a:endParaRPr lang="zh-CN" altLang="en-US" sz="2000" b="1">
              <a:solidFill>
                <a:srgbClr val="FF0000"/>
              </a:solidFill>
              <a:latin typeface="Times New Roman" panose="02020603050405020304" charset="0"/>
              <a:ea typeface="幼圆" pitchFamily="49" charset="-122"/>
            </a:endParaRPr>
          </a:p>
        </p:txBody>
      </p:sp>
      <p:sp>
        <p:nvSpPr>
          <p:cNvPr id="47118" name="矩形 9225"/>
          <p:cNvSpPr/>
          <p:nvPr/>
        </p:nvSpPr>
        <p:spPr>
          <a:xfrm>
            <a:off x="6748145" y="2513965"/>
            <a:ext cx="1420813" cy="830263"/>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pPr>
              <a:lnSpc>
                <a:spcPct val="120000"/>
              </a:lnSpc>
              <a:buClr>
                <a:schemeClr val="hlink"/>
              </a:buClr>
              <a:buSzPct val="65000"/>
              <a:buFont typeface="Wingdings" panose="05000000000000000000" pitchFamily="2" charset="2"/>
              <a:buNone/>
            </a:pPr>
            <a:r>
              <a:rPr lang="en-US" altLang="zh-CN" sz="2000" b="1">
                <a:solidFill>
                  <a:srgbClr val="FF0000"/>
                </a:solidFill>
                <a:latin typeface="Times New Roman" panose="02020603050405020304" charset="0"/>
                <a:ea typeface="幼圆" pitchFamily="49" charset="-122"/>
              </a:rPr>
              <a:t>3 </a:t>
            </a:r>
            <a:r>
              <a:rPr lang="zh-CN" altLang="en-US" sz="2000" b="1">
                <a:solidFill>
                  <a:srgbClr val="FF0000"/>
                </a:solidFill>
                <a:latin typeface="Times New Roman" panose="02020603050405020304" charset="0"/>
                <a:ea typeface="幼圆" pitchFamily="49" charset="-122"/>
              </a:rPr>
              <a:t>全行业</a:t>
            </a:r>
            <a:endParaRPr lang="zh-CN" altLang="en-US" sz="2000" b="1">
              <a:solidFill>
                <a:srgbClr val="FF0000"/>
              </a:solidFill>
              <a:latin typeface="Times New Roman" panose="02020603050405020304" charset="0"/>
              <a:ea typeface="幼圆" pitchFamily="49" charset="-122"/>
            </a:endParaRPr>
          </a:p>
          <a:p>
            <a:pPr>
              <a:lnSpc>
                <a:spcPct val="120000"/>
              </a:lnSpc>
              <a:buClr>
                <a:schemeClr val="hlink"/>
              </a:buClr>
              <a:buSzPct val="65000"/>
              <a:buFont typeface="Wingdings" panose="05000000000000000000" pitchFamily="2" charset="2"/>
              <a:buNone/>
            </a:pPr>
            <a:r>
              <a:rPr lang="zh-CN" altLang="en-US" sz="2000" b="1">
                <a:solidFill>
                  <a:srgbClr val="FF0000"/>
                </a:solidFill>
                <a:latin typeface="Times New Roman" panose="02020603050405020304" charset="0"/>
                <a:ea typeface="幼圆" pitchFamily="49" charset="-122"/>
              </a:rPr>
              <a:t>公私合营</a:t>
            </a:r>
            <a:endParaRPr lang="zh-CN" altLang="en-US" sz="2000" b="1">
              <a:solidFill>
                <a:srgbClr val="FF0000"/>
              </a:solidFill>
              <a:latin typeface="Times New Roman" panose="02020603050405020304" charset="0"/>
              <a:ea typeface="幼圆" pitchFamily="49" charset="-122"/>
            </a:endParaRPr>
          </a:p>
        </p:txBody>
      </p:sp>
      <p:sp>
        <p:nvSpPr>
          <p:cNvPr id="47119" name="圆角矩形标注 9"/>
          <p:cNvSpPr/>
          <p:nvPr/>
        </p:nvSpPr>
        <p:spPr>
          <a:xfrm>
            <a:off x="1141095" y="3641090"/>
            <a:ext cx="2403475" cy="3082925"/>
          </a:xfrm>
          <a:prstGeom prst="wedgeRoundRectCallout">
            <a:avLst>
              <a:gd name="adj1" fmla="val -16921"/>
              <a:gd name="adj2" fmla="val -65833"/>
              <a:gd name="adj3" fmla="val 16667"/>
            </a:avLst>
          </a:prstGeom>
          <a:blipFill rotWithShape="1">
            <a:blip r:embed="rId1"/>
            <a:tile sx="93000" flip="xy" algn="ctr"/>
          </a:blipFill>
          <a:ln w="19050" cap="flat" cmpd="sng">
            <a:noFill/>
            <a:prstDash val="solid"/>
            <a:round/>
            <a:headEnd type="none" w="med" len="med"/>
            <a:tailEnd type="none" w="med" len="med"/>
          </a:ln>
        </p:spPr>
        <p:txBody>
          <a:bodyPr anchor="t"/>
          <a:p>
            <a:pPr>
              <a:lnSpc>
                <a:spcPct val="125000"/>
              </a:lnSpc>
            </a:pPr>
            <a:r>
              <a:rPr lang="en-US" altLang="zh-CN" dirty="0">
                <a:solidFill>
                  <a:srgbClr val="960000"/>
                </a:solidFill>
                <a:latin typeface="幼圆" pitchFamily="49" charset="-122"/>
                <a:ea typeface="幼圆" pitchFamily="49" charset="-122"/>
              </a:rPr>
              <a:t> </a:t>
            </a:r>
            <a:r>
              <a:rPr lang="en-US" altLang="zh-CN" dirty="0">
                <a:solidFill>
                  <a:schemeClr val="accent2"/>
                </a:solidFill>
                <a:latin typeface="幼圆" pitchFamily="49" charset="-122"/>
                <a:ea typeface="幼圆" pitchFamily="49" charset="-122"/>
              </a:rPr>
              <a:t> </a:t>
            </a:r>
            <a:r>
              <a:rPr lang="zh-CN" altLang="en-US" b="1" dirty="0">
                <a:solidFill>
                  <a:srgbClr val="FF0000"/>
                </a:solidFill>
                <a:latin typeface="楷体" panose="02010609060101010101" charset="-122"/>
                <a:ea typeface="楷体" panose="02010609060101010101" charset="-122"/>
              </a:rPr>
              <a:t>委托加工、计划订货、统购统销、委托经销代销</a:t>
            </a:r>
            <a:r>
              <a:rPr lang="zh-CN" altLang="en-US" b="1" dirty="0">
                <a:solidFill>
                  <a:schemeClr val="accent2"/>
                </a:solidFill>
                <a:latin typeface="楷体" panose="02010609060101010101" charset="-122"/>
                <a:ea typeface="楷体" panose="02010609060101010101" charset="-122"/>
              </a:rPr>
              <a:t>等</a:t>
            </a:r>
            <a:endParaRPr lang="zh-CN" altLang="en-US" b="1" dirty="0">
              <a:solidFill>
                <a:schemeClr val="accent2"/>
              </a:solidFill>
              <a:latin typeface="楷体" panose="02010609060101010101" charset="-122"/>
              <a:ea typeface="楷体" panose="02010609060101010101" charset="-122"/>
            </a:endParaRPr>
          </a:p>
          <a:p>
            <a:pPr>
              <a:lnSpc>
                <a:spcPct val="125000"/>
              </a:lnSpc>
            </a:pPr>
            <a:r>
              <a:rPr lang="zh-CN" altLang="en-US" b="1" dirty="0">
                <a:solidFill>
                  <a:schemeClr val="accent2"/>
                </a:solidFill>
                <a:latin typeface="楷体" panose="02010609060101010101" charset="-122"/>
                <a:ea typeface="楷体" panose="02010609060101010101" charset="-122"/>
              </a:rPr>
              <a:t>   企业利润按国家所得税、企业公积金、工人福利费、资方红利四方面分配（四马分肥）。</a:t>
            </a:r>
            <a:endParaRPr lang="zh-CN" altLang="en-US" b="1" dirty="0">
              <a:solidFill>
                <a:schemeClr val="accent2"/>
              </a:solidFill>
              <a:latin typeface="楷体" panose="02010609060101010101" charset="-122"/>
              <a:ea typeface="楷体" panose="02010609060101010101" charset="-122"/>
            </a:endParaRPr>
          </a:p>
        </p:txBody>
      </p:sp>
      <p:sp>
        <p:nvSpPr>
          <p:cNvPr id="47120" name="圆角矩形标注 9"/>
          <p:cNvSpPr/>
          <p:nvPr/>
        </p:nvSpPr>
        <p:spPr>
          <a:xfrm>
            <a:off x="3700145" y="4161790"/>
            <a:ext cx="2009775" cy="2474913"/>
          </a:xfrm>
          <a:prstGeom prst="wedgeRoundRectCallout">
            <a:avLst>
              <a:gd name="adj1" fmla="val -4995"/>
              <a:gd name="adj2" fmla="val -89963"/>
              <a:gd name="adj3" fmla="val 16667"/>
            </a:avLst>
          </a:prstGeom>
          <a:blipFill rotWithShape="1">
            <a:blip r:embed="rId1"/>
          </a:blipFill>
          <a:ln w="19050" cap="flat" cmpd="sng">
            <a:noFill/>
            <a:prstDash val="solid"/>
            <a:round/>
            <a:headEnd type="none" w="med" len="med"/>
            <a:tailEnd type="none" w="med" len="med"/>
          </a:ln>
        </p:spPr>
        <p:txBody>
          <a:bodyPr anchor="t"/>
          <a:p>
            <a:pPr>
              <a:lnSpc>
                <a:spcPct val="125000"/>
              </a:lnSpc>
              <a:buClr>
                <a:schemeClr val="bg1"/>
              </a:buClr>
            </a:pPr>
            <a:r>
              <a:rPr lang="en-US" altLang="zh-CN" dirty="0">
                <a:solidFill>
                  <a:srgbClr val="960000"/>
                </a:solidFill>
                <a:latin typeface="幼圆" pitchFamily="49" charset="-122"/>
                <a:ea typeface="幼圆" pitchFamily="49" charset="-122"/>
              </a:rPr>
              <a:t> </a:t>
            </a:r>
            <a:r>
              <a:rPr lang="en-US" altLang="zh-CN" dirty="0">
                <a:solidFill>
                  <a:schemeClr val="accent2"/>
                </a:solidFill>
                <a:latin typeface="幼圆" pitchFamily="49" charset="-122"/>
                <a:ea typeface="幼圆" pitchFamily="49" charset="-122"/>
              </a:rPr>
              <a:t> </a:t>
            </a:r>
            <a:r>
              <a:rPr lang="zh-CN" altLang="en-US" b="1" dirty="0">
                <a:solidFill>
                  <a:schemeClr val="accent2"/>
                </a:solidFill>
                <a:latin typeface="楷体" panose="02010609060101010101" charset="-122"/>
                <a:ea typeface="楷体" panose="02010609060101010101" charset="-122"/>
              </a:rPr>
              <a:t>国家入股，占有生产资料</a:t>
            </a:r>
            <a:endParaRPr lang="zh-CN" altLang="en-US" b="1" dirty="0">
              <a:solidFill>
                <a:schemeClr val="accent2"/>
              </a:solidFill>
              <a:latin typeface="楷体" panose="02010609060101010101" charset="-122"/>
              <a:ea typeface="楷体" panose="02010609060101010101" charset="-122"/>
            </a:endParaRPr>
          </a:p>
          <a:p>
            <a:pPr>
              <a:lnSpc>
                <a:spcPct val="125000"/>
              </a:lnSpc>
              <a:buClr>
                <a:schemeClr val="bg1"/>
              </a:buClr>
            </a:pPr>
            <a:r>
              <a:rPr lang="zh-CN" altLang="en-US" b="1" dirty="0">
                <a:solidFill>
                  <a:schemeClr val="accent2"/>
                </a:solidFill>
                <a:latin typeface="楷体" panose="02010609060101010101" charset="-122"/>
                <a:ea typeface="楷体" panose="02010609060101010101" charset="-122"/>
              </a:rPr>
              <a:t>  利润分配仍为“四马分肥”</a:t>
            </a:r>
            <a:endParaRPr lang="zh-CN" altLang="en-US" b="1" dirty="0">
              <a:solidFill>
                <a:schemeClr val="accent2"/>
              </a:solidFill>
              <a:latin typeface="楷体" panose="02010609060101010101" charset="-122"/>
              <a:ea typeface="楷体" panose="02010609060101010101" charset="-122"/>
            </a:endParaRPr>
          </a:p>
          <a:p>
            <a:pPr>
              <a:lnSpc>
                <a:spcPct val="125000"/>
              </a:lnSpc>
              <a:buClr>
                <a:schemeClr val="bg1"/>
              </a:buClr>
            </a:pPr>
            <a:r>
              <a:rPr lang="zh-CN" altLang="en-US" b="1" dirty="0">
                <a:solidFill>
                  <a:schemeClr val="accent2"/>
                </a:solidFill>
                <a:latin typeface="楷体" panose="02010609060101010101" charset="-122"/>
                <a:ea typeface="楷体" panose="02010609060101010101" charset="-122"/>
              </a:rPr>
              <a:t>  公方代表参与管理企业。 </a:t>
            </a:r>
            <a:endParaRPr lang="zh-CN" altLang="en-US" b="1" dirty="0">
              <a:solidFill>
                <a:schemeClr val="accent2"/>
              </a:solidFill>
              <a:latin typeface="楷体" panose="02010609060101010101" charset="-122"/>
              <a:ea typeface="楷体" panose="02010609060101010101" charset="-122"/>
              <a:sym typeface="宋体" panose="02010600030101010101" pitchFamily="2" charset="-122"/>
            </a:endParaRPr>
          </a:p>
        </p:txBody>
      </p:sp>
      <p:sp>
        <p:nvSpPr>
          <p:cNvPr id="47121" name="圆角矩形标注 9"/>
          <p:cNvSpPr/>
          <p:nvPr/>
        </p:nvSpPr>
        <p:spPr>
          <a:xfrm>
            <a:off x="6022658" y="4274503"/>
            <a:ext cx="2871787" cy="2362200"/>
          </a:xfrm>
          <a:prstGeom prst="wedgeRoundRectCallout">
            <a:avLst>
              <a:gd name="adj1" fmla="val 2796"/>
              <a:gd name="adj2" fmla="val -94449"/>
              <a:gd name="adj3" fmla="val 16667"/>
            </a:avLst>
          </a:prstGeom>
          <a:blipFill rotWithShape="1">
            <a:blip r:embed="rId1"/>
          </a:blipFill>
          <a:ln w="19050" cap="flat" cmpd="sng">
            <a:noFill/>
            <a:prstDash val="solid"/>
            <a:round/>
            <a:headEnd type="none" w="med" len="med"/>
            <a:tailEnd type="none" w="med" len="med"/>
          </a:ln>
        </p:spPr>
        <p:txBody>
          <a:bodyPr anchor="t"/>
          <a:p>
            <a:pPr>
              <a:lnSpc>
                <a:spcPct val="125000"/>
              </a:lnSpc>
              <a:buClr>
                <a:schemeClr val="bg1"/>
              </a:buClr>
            </a:pPr>
            <a:r>
              <a:rPr lang="en-US" altLang="zh-CN" dirty="0">
                <a:solidFill>
                  <a:srgbClr val="960000"/>
                </a:solidFill>
                <a:latin typeface="幼圆" pitchFamily="49" charset="-122"/>
                <a:ea typeface="幼圆" pitchFamily="49" charset="-122"/>
              </a:rPr>
              <a:t> </a:t>
            </a:r>
            <a:r>
              <a:rPr lang="en-US" altLang="zh-CN" dirty="0">
                <a:solidFill>
                  <a:schemeClr val="accent2"/>
                </a:solidFill>
                <a:latin typeface="幼圆" pitchFamily="49" charset="-122"/>
                <a:ea typeface="幼圆" pitchFamily="49" charset="-122"/>
              </a:rPr>
              <a:t> </a:t>
            </a:r>
            <a:r>
              <a:rPr lang="zh-CN" altLang="en-US" b="1" dirty="0">
                <a:solidFill>
                  <a:schemeClr val="accent2"/>
                </a:solidFill>
                <a:latin typeface="楷体" panose="02010609060101010101" charset="-122"/>
                <a:ea typeface="楷体" panose="02010609060101010101" charset="-122"/>
              </a:rPr>
              <a:t>国家对合营企业进行清产核资，定股定息，国家委派人员负责企业的生产经营管理，统一调配企业的人、财、物，生产资料为国家所有。 </a:t>
            </a:r>
            <a:endParaRPr lang="zh-CN" altLang="en-US" b="1" dirty="0">
              <a:solidFill>
                <a:schemeClr val="accent2"/>
              </a:solidFill>
              <a:latin typeface="楷体" panose="02010609060101010101" charset="-122"/>
              <a:ea typeface="楷体" panose="02010609060101010101" charset="-122"/>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文本占位符 193538"/>
          <p:cNvSpPr>
            <a:spLocks noGrp="1"/>
          </p:cNvSpPr>
          <p:nvPr>
            <p:ph idx="1"/>
          </p:nvPr>
        </p:nvSpPr>
        <p:spPr>
          <a:xfrm>
            <a:off x="1780223" y="2612390"/>
            <a:ext cx="5545137" cy="2736850"/>
          </a:xfrm>
        </p:spPr>
        <p:txBody>
          <a:bodyPr anchor="t"/>
          <a:p>
            <a:pPr>
              <a:spcBef>
                <a:spcPct val="0"/>
              </a:spcBef>
              <a:buClr>
                <a:schemeClr val="bg1"/>
              </a:buClr>
              <a:buNone/>
            </a:pPr>
            <a:r>
              <a:rPr lang="en-US" altLang="zh-CN" b="1" dirty="0">
                <a:solidFill>
                  <a:srgbClr val="0000FF"/>
                </a:solidFill>
              </a:rPr>
              <a:t>   </a:t>
            </a:r>
            <a:endParaRPr lang="en-US" altLang="zh-CN" b="1" dirty="0">
              <a:solidFill>
                <a:srgbClr val="0000FF"/>
              </a:solidFill>
              <a:ea typeface="楷体_GB2312" pitchFamily="49" charset="-122"/>
            </a:endParaRPr>
          </a:p>
        </p:txBody>
      </p:sp>
      <p:sp>
        <p:nvSpPr>
          <p:cNvPr id="48130" name="矩形 193539"/>
          <p:cNvSpPr/>
          <p:nvPr/>
        </p:nvSpPr>
        <p:spPr>
          <a:xfrm>
            <a:off x="302578" y="1801495"/>
            <a:ext cx="8497887" cy="1014730"/>
          </a:xfrm>
          <a:prstGeom prst="rect">
            <a:avLst/>
          </a:prstGeom>
          <a:noFill/>
          <a:ln w="9525" cap="flat" cmpd="sng">
            <a:noFill/>
            <a:prstDash val="solid"/>
            <a:miter/>
            <a:headEnd type="none" w="med" len="med"/>
            <a:tailEnd type="none" w="med" len="med"/>
          </a:ln>
        </p:spPr>
        <p:txBody>
          <a:bodyPr anchor="t">
            <a:spAutoFit/>
          </a:bodyPr>
          <a:p>
            <a:pPr>
              <a:lnSpc>
                <a:spcPct val="125000"/>
              </a:lnSpc>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以企业为基地“量才使用，适当照顾”。政治上适当安排、工作上发挥作用、生活上妥善照顾</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8137" name="文本框 2081"/>
          <p:cNvSpPr txBox="1"/>
          <p:nvPr/>
        </p:nvSpPr>
        <p:spPr>
          <a:xfrm>
            <a:off x="302895" y="1248410"/>
            <a:ext cx="8059420" cy="553085"/>
          </a:xfrm>
          <a:prstGeom prst="rect">
            <a:avLst/>
          </a:prstGeom>
          <a:noFill/>
          <a:ln w="9525">
            <a:noFill/>
          </a:ln>
        </p:spPr>
        <p:txBody>
          <a:bodyPr wrap="square" anchor="t">
            <a:spAutoFit/>
          </a:bodyPr>
          <a:p>
            <a:pPr>
              <a:lnSpc>
                <a:spcPct val="125000"/>
              </a:lnSpc>
              <a:buFont typeface="Arial" panose="020B0604020202020204" pitchFamily="34" charset="0"/>
              <a:buNone/>
            </a:pP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3</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、把资本主义工商业者改造为自食其力的社会主义劳动者</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48139" name="图片 193556" descr="104984_1196400741606"/>
          <p:cNvPicPr>
            <a:picLocks noChangeAspect="1"/>
          </p:cNvPicPr>
          <p:nvPr/>
        </p:nvPicPr>
        <p:blipFill>
          <a:blip r:embed="rId1"/>
          <a:stretch>
            <a:fillRect/>
          </a:stretch>
        </p:blipFill>
        <p:spPr>
          <a:xfrm>
            <a:off x="399098" y="3191510"/>
            <a:ext cx="3416300" cy="3521075"/>
          </a:xfrm>
          <a:prstGeom prst="rect">
            <a:avLst/>
          </a:prstGeom>
          <a:noFill/>
          <a:ln w="9525">
            <a:noFill/>
          </a:ln>
        </p:spPr>
      </p:pic>
      <p:sp>
        <p:nvSpPr>
          <p:cNvPr id="48140" name="矩形 392196"/>
          <p:cNvSpPr/>
          <p:nvPr/>
        </p:nvSpPr>
        <p:spPr>
          <a:xfrm>
            <a:off x="4112260" y="4639310"/>
            <a:ext cx="4249738" cy="1190625"/>
          </a:xfrm>
          <a:prstGeom prst="rect">
            <a:avLst/>
          </a:prstGeom>
          <a:solidFill>
            <a:srgbClr val="FFCCFF"/>
          </a:solidFill>
          <a:ln w="38100">
            <a:noFill/>
          </a:ln>
        </p:spPr>
        <p:txBody>
          <a:bodyPr anchor="t"/>
          <a:p>
            <a:pPr>
              <a:lnSpc>
                <a:spcPct val="125000"/>
              </a:lnSpc>
            </a:pPr>
            <a:r>
              <a:rPr lang="en-US" altLang="zh-CN" sz="2000" b="1" dirty="0">
                <a:latin typeface="华文行楷" pitchFamily="2" charset="-122"/>
                <a:ea typeface="华文行楷" pitchFamily="2" charset="-122"/>
              </a:rPr>
              <a:t>   </a:t>
            </a:r>
            <a:r>
              <a:rPr lang="en-US" altLang="zh-CN" sz="2000" b="1" dirty="0">
                <a:solidFill>
                  <a:srgbClr val="0000FF"/>
                </a:solidFill>
                <a:latin typeface="Arial" panose="020B0604020202020204" pitchFamily="34" charset="0"/>
                <a:ea typeface="楷体_GB2312" pitchFamily="49" charset="-122"/>
              </a:rPr>
              <a:t>   </a:t>
            </a:r>
            <a:r>
              <a:rPr lang="zh-CN" altLang="en-US" sz="2000" b="1" dirty="0">
                <a:solidFill>
                  <a:srgbClr val="0000FF"/>
                </a:solidFill>
                <a:latin typeface="楷体" panose="02010609060101010101" charset="-122"/>
                <a:ea typeface="楷体" panose="02010609060101010101" charset="-122"/>
              </a:rPr>
              <a:t>既避免了激烈的阶级对抗，减少了改造的阻力，又推动了生产力的发展和社会进步。</a:t>
            </a:r>
            <a:endParaRPr lang="zh-CN" altLang="en-US" sz="2000" b="1" dirty="0">
              <a:solidFill>
                <a:srgbClr val="0000FF"/>
              </a:solidFill>
              <a:latin typeface="楷体" panose="02010609060101010101" charset="-122"/>
              <a:ea typeface="楷体" panose="02010609060101010101" charset="-122"/>
            </a:endParaRPr>
          </a:p>
        </p:txBody>
      </p:sp>
      <p:sp>
        <p:nvSpPr>
          <p:cNvPr id="48141" name="矩形 392196"/>
          <p:cNvSpPr/>
          <p:nvPr/>
        </p:nvSpPr>
        <p:spPr>
          <a:xfrm>
            <a:off x="4112260" y="2931795"/>
            <a:ext cx="3606800" cy="1279525"/>
          </a:xfrm>
          <a:prstGeom prst="rect">
            <a:avLst/>
          </a:prstGeom>
          <a:solidFill>
            <a:srgbClr val="FFCCFF"/>
          </a:solidFill>
          <a:ln w="38100">
            <a:noFill/>
          </a:ln>
        </p:spPr>
        <p:txBody>
          <a:bodyPr anchor="t"/>
          <a:p>
            <a:pPr>
              <a:lnSpc>
                <a:spcPct val="125000"/>
              </a:lnSpc>
            </a:pPr>
            <a:r>
              <a:rPr lang="zh-CN" altLang="en-US" sz="2000" b="1" dirty="0">
                <a:solidFill>
                  <a:srgbClr val="0000FF"/>
                </a:solidFill>
                <a:latin typeface="楷体" panose="02010609060101010101" charset="-122"/>
                <a:ea typeface="楷体" panose="02010609060101010101" charset="-122"/>
              </a:rPr>
              <a:t>- 对企业的改造和对人的改造</a:t>
            </a:r>
            <a:endParaRPr lang="zh-CN" altLang="en-US" sz="2000" b="1" dirty="0">
              <a:solidFill>
                <a:srgbClr val="0000FF"/>
              </a:solidFill>
              <a:latin typeface="楷体" panose="02010609060101010101" charset="-122"/>
              <a:ea typeface="楷体" panose="02010609060101010101" charset="-122"/>
            </a:endParaRPr>
          </a:p>
          <a:p>
            <a:pPr>
              <a:lnSpc>
                <a:spcPct val="125000"/>
              </a:lnSpc>
            </a:pPr>
            <a:r>
              <a:rPr lang="en-US" altLang="zh-CN" sz="2000" b="1" dirty="0">
                <a:solidFill>
                  <a:srgbClr val="0000FF"/>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改造资本家个人与消灭他们所属的资产阶级</a:t>
            </a:r>
            <a:endParaRPr lang="zh-CN" altLang="en-US" sz="2000" b="1" dirty="0">
              <a:solidFill>
                <a:srgbClr val="0000FF"/>
              </a:solidFill>
              <a:latin typeface="楷体" panose="02010609060101010101" charset="-122"/>
              <a:ea typeface="楷体" panose="02010609060101010101" charset="-122"/>
            </a:endParaRPr>
          </a:p>
        </p:txBody>
      </p:sp>
      <p:sp>
        <p:nvSpPr>
          <p:cNvPr id="48142" name="椭圆 2063"/>
          <p:cNvSpPr/>
          <p:nvPr/>
        </p:nvSpPr>
        <p:spPr>
          <a:xfrm>
            <a:off x="7898130" y="2931795"/>
            <a:ext cx="796925" cy="1368425"/>
          </a:xfrm>
          <a:prstGeom prst="ellipse">
            <a:avLst/>
          </a:prstGeom>
          <a:solidFill>
            <a:srgbClr val="800000"/>
          </a:solidFill>
          <a:ln w="9525"/>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sp3d>
        </p:spPr>
        <p:txBody>
          <a:bodyPr vert="eaVert" wrap="none" anchor="ctr">
            <a:flatTx/>
          </a:bodyPr>
          <a:p>
            <a:pPr algn="ctr"/>
            <a:r>
              <a:rPr lang="zh-CN" altLang="en-US" sz="2400" b="1" dirty="0">
                <a:solidFill>
                  <a:schemeClr val="bg1"/>
                </a:solidFill>
                <a:latin typeface="Arial" panose="020B0604020202020204" pitchFamily="34" charset="0"/>
                <a:ea typeface="楷体_GB2312" pitchFamily="49" charset="-122"/>
              </a:rPr>
              <a:t>相结合</a:t>
            </a:r>
            <a:endParaRPr lang="zh-CN" altLang="en-US" sz="2400" b="1" dirty="0">
              <a:solidFill>
                <a:schemeClr val="bg1"/>
              </a:solidFill>
              <a:latin typeface="Arial" panose="020B0604020202020204" pitchFamily="34" charset="0"/>
              <a:ea typeface="楷体_GB2312" pitchFamily="49" charset="-122"/>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框 356354"/>
          <p:cNvSpPr txBox="1"/>
          <p:nvPr/>
        </p:nvSpPr>
        <p:spPr>
          <a:xfrm>
            <a:off x="583883" y="1288733"/>
            <a:ext cx="3744912" cy="457200"/>
          </a:xfrm>
          <a:prstGeom prst="rect">
            <a:avLst/>
          </a:prstGeom>
          <a:solidFill>
            <a:srgbClr val="FFFF99"/>
          </a:solidFill>
          <a:ln w="9525">
            <a:noFill/>
          </a:ln>
        </p:spPr>
        <p:txBody>
          <a:bodyPr anchor="t">
            <a:spAutoFit/>
          </a:bodyPr>
          <a:p>
            <a:pPr>
              <a:spcBef>
                <a:spcPct val="50000"/>
              </a:spcBef>
              <a:buClr>
                <a:schemeClr val="bg1"/>
              </a:buClr>
            </a:pPr>
            <a:r>
              <a:rPr lang="zh-CN" altLang="en-US" sz="2400" b="1" dirty="0">
                <a:solidFill>
                  <a:srgbClr val="CC3300"/>
                </a:solidFill>
                <a:latin typeface="Times New Roman" panose="02020603050405020304" charset="0"/>
                <a:ea typeface="黑体" panose="02010609060101010101" pitchFamily="2" charset="-122"/>
              </a:rPr>
              <a:t>社会主义改造任务的完成</a:t>
            </a:r>
            <a:endParaRPr lang="zh-CN" altLang="en-US" sz="2400" b="1" dirty="0">
              <a:latin typeface="幼圆" pitchFamily="49" charset="-122"/>
              <a:ea typeface="幼圆" pitchFamily="49" charset="-122"/>
            </a:endParaRPr>
          </a:p>
        </p:txBody>
      </p:sp>
      <p:pic>
        <p:nvPicPr>
          <p:cNvPr id="49155" name="图片 356355" descr="10042936_835998">
            <a:hlinkClick r:id="rId1"/>
          </p:cNvPr>
          <p:cNvPicPr>
            <a:picLocks noChangeAspect="1"/>
          </p:cNvPicPr>
          <p:nvPr/>
        </p:nvPicPr>
        <p:blipFill>
          <a:blip r:embed="rId2"/>
          <a:stretch>
            <a:fillRect/>
          </a:stretch>
        </p:blipFill>
        <p:spPr>
          <a:xfrm>
            <a:off x="5962650" y="2759710"/>
            <a:ext cx="2879725" cy="2136775"/>
          </a:xfrm>
          <a:prstGeom prst="rect">
            <a:avLst/>
          </a:prstGeom>
          <a:noFill/>
          <a:ln w="9525">
            <a:noFill/>
          </a:ln>
        </p:spPr>
      </p:pic>
      <p:sp>
        <p:nvSpPr>
          <p:cNvPr id="166919" name="矩形 166918"/>
          <p:cNvSpPr/>
          <p:nvPr/>
        </p:nvSpPr>
        <p:spPr>
          <a:xfrm>
            <a:off x="669925" y="1871980"/>
            <a:ext cx="1811338" cy="400050"/>
          </a:xfrm>
          <a:prstGeom prst="rect">
            <a:avLst/>
          </a:prstGeom>
          <a:solidFill>
            <a:schemeClr val="accent1">
              <a:lumMod val="20000"/>
              <a:lumOff val="80000"/>
            </a:schemeClr>
          </a:solidFill>
          <a:ln w="12700" cap="flat" cmpd="sng">
            <a:noFill/>
            <a:prstDash val="solid"/>
            <a:miter/>
            <a:headEnd type="none" w="med" len="med"/>
            <a:tailEnd type="none" w="med" len="med"/>
          </a:ln>
        </p:spPr>
        <p:txBody>
          <a:bodyPr wrap="square" anchor="ctr">
            <a:spAutoFit/>
          </a:bodyPr>
          <a:p>
            <a:pPr fontAlgn="base">
              <a:buClr>
                <a:schemeClr val="bg1"/>
              </a:buClr>
            </a:pPr>
            <a:r>
              <a:rPr lang="zh-CN" altLang="en-US" sz="2000" b="1" strike="noStrike" noProof="1" dirty="0">
                <a:solidFill>
                  <a:srgbClr val="FF3300"/>
                </a:solidFill>
                <a:effectLst>
                  <a:outerShdw blurRad="38100" dist="38100" dir="2700000">
                    <a:srgbClr val="000000"/>
                  </a:outerShdw>
                </a:effectLst>
                <a:latin typeface="幼圆" pitchFamily="49" charset="-122"/>
                <a:ea typeface="幼圆" pitchFamily="49" charset="-122"/>
                <a:cs typeface="+mn-cs"/>
              </a:rPr>
              <a:t>到</a:t>
            </a:r>
            <a:r>
              <a:rPr lang="en-US" altLang="zh-CN" sz="2000" b="1" strike="noStrike" noProof="1" dirty="0">
                <a:solidFill>
                  <a:srgbClr val="FF3300"/>
                </a:solidFill>
                <a:effectLst>
                  <a:outerShdw blurRad="38100" dist="38100" dir="2700000">
                    <a:srgbClr val="000000"/>
                  </a:outerShdw>
                </a:effectLst>
                <a:latin typeface="幼圆" pitchFamily="49" charset="-122"/>
                <a:ea typeface="幼圆" pitchFamily="49" charset="-122"/>
                <a:cs typeface="+mn-cs"/>
              </a:rPr>
              <a:t>19</a:t>
            </a:r>
            <a:r>
              <a:rPr lang="en-US" sz="2000" b="1" strike="noStrike" noProof="1" dirty="0">
                <a:solidFill>
                  <a:srgbClr val="FF3300"/>
                </a:solidFill>
                <a:effectLst>
                  <a:outerShdw blurRad="38100" dist="38100" dir="2700000">
                    <a:srgbClr val="000000"/>
                  </a:outerShdw>
                </a:effectLst>
                <a:latin typeface="幼圆" pitchFamily="49" charset="-122"/>
                <a:ea typeface="幼圆" pitchFamily="49" charset="-122"/>
                <a:cs typeface="+mn-cs"/>
              </a:rPr>
              <a:t>56</a:t>
            </a:r>
            <a:r>
              <a:rPr lang="zh-CN" altLang="en-US" sz="2000" b="1" strike="noStrike" noProof="1" dirty="0">
                <a:solidFill>
                  <a:srgbClr val="FF3300"/>
                </a:solidFill>
                <a:effectLst>
                  <a:outerShdw blurRad="38100" dist="38100" dir="2700000">
                    <a:srgbClr val="000000"/>
                  </a:outerShdw>
                </a:effectLst>
                <a:latin typeface="幼圆" pitchFamily="49" charset="-122"/>
                <a:ea typeface="幼圆" pitchFamily="49" charset="-122"/>
                <a:cs typeface="+mn-cs"/>
              </a:rPr>
              <a:t>年底 </a:t>
            </a:r>
            <a:r>
              <a:rPr lang="en-US" altLang="zh-CN" sz="2000" b="1" strike="noStrike" noProof="1" dirty="0">
                <a:solidFill>
                  <a:srgbClr val="FF3300"/>
                </a:solidFill>
                <a:effectLst>
                  <a:outerShdw blurRad="38100" dist="38100" dir="2700000">
                    <a:srgbClr val="000000"/>
                  </a:outerShdw>
                </a:effectLst>
                <a:latin typeface="幼圆" pitchFamily="49" charset="-122"/>
                <a:ea typeface="幼圆" pitchFamily="49" charset="-122"/>
                <a:cs typeface="+mn-cs"/>
              </a:rPr>
              <a:t>-</a:t>
            </a:r>
            <a:endParaRPr lang="en-US" altLang="zh-CN" sz="2000" b="1" strike="noStrike" noProof="1" dirty="0">
              <a:solidFill>
                <a:srgbClr val="FF3300"/>
              </a:solidFill>
              <a:effectLst>
                <a:outerShdw blurRad="38100" dist="38100" dir="2700000">
                  <a:srgbClr val="000000"/>
                </a:outerShdw>
              </a:effectLst>
              <a:latin typeface="幼圆" pitchFamily="49" charset="-122"/>
              <a:ea typeface="幼圆" pitchFamily="49" charset="-122"/>
              <a:cs typeface="+mn-cs"/>
            </a:endParaRPr>
          </a:p>
        </p:txBody>
      </p:sp>
      <p:sp>
        <p:nvSpPr>
          <p:cNvPr id="49160" name="圆角矩形 6"/>
          <p:cNvSpPr/>
          <p:nvPr/>
        </p:nvSpPr>
        <p:spPr>
          <a:xfrm>
            <a:off x="314325" y="2368550"/>
            <a:ext cx="5501005" cy="3867150"/>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ct val="125000"/>
              </a:lnSpc>
            </a:pPr>
            <a:r>
              <a:rPr lang="en-US" altLang="zh-CN" sz="2000" b="1" dirty="0">
                <a:solidFill>
                  <a:schemeClr val="tx1"/>
                </a:solidFill>
                <a:latin typeface="楷体" panose="02010609060101010101" charset="-122"/>
                <a:ea typeface="楷体" panose="02010609060101010101" charset="-122"/>
                <a:sym typeface="宋体" panose="02010600030101010101" pitchFamily="2" charset="-122"/>
              </a:rPr>
              <a:t>     </a:t>
            </a:r>
            <a:r>
              <a:rPr lang="zh-CN" altLang="en-US" sz="2000" b="1" dirty="0">
                <a:solidFill>
                  <a:schemeClr val="tx1"/>
                </a:solidFill>
                <a:latin typeface="楷体" panose="02010609060101010101" charset="-122"/>
                <a:ea typeface="楷体" panose="02010609060101010101" charset="-122"/>
              </a:rPr>
              <a:t>加入农业生产合作社的农户已达</a:t>
            </a:r>
            <a:r>
              <a:rPr lang="en-US" altLang="zh-CN" sz="2000" b="1" dirty="0">
                <a:solidFill>
                  <a:schemeClr val="tx1"/>
                </a:solidFill>
                <a:latin typeface="楷体" panose="02010609060101010101" charset="-122"/>
                <a:ea typeface="楷体" panose="02010609060101010101" charset="-122"/>
              </a:rPr>
              <a:t>1.17</a:t>
            </a:r>
            <a:r>
              <a:rPr lang="zh-CN" altLang="en-US" sz="2000" b="1" dirty="0">
                <a:solidFill>
                  <a:schemeClr val="tx1"/>
                </a:solidFill>
                <a:latin typeface="楷体" panose="02010609060101010101" charset="-122"/>
                <a:ea typeface="楷体" panose="02010609060101010101" charset="-122"/>
              </a:rPr>
              <a:t>亿户，其中加入高级社的农户占全国农户总数的</a:t>
            </a:r>
            <a:r>
              <a:rPr lang="en-US" altLang="zh-CN" sz="2000" b="1">
                <a:solidFill>
                  <a:schemeClr val="tx1"/>
                </a:solidFill>
                <a:latin typeface="楷体" panose="02010609060101010101" charset="-122"/>
                <a:ea typeface="楷体" panose="02010609060101010101" charset="-122"/>
              </a:rPr>
              <a:t>87.8%</a:t>
            </a:r>
            <a:r>
              <a:rPr lang="zh-CN" altLang="en-US" sz="2000" b="1" dirty="0">
                <a:solidFill>
                  <a:schemeClr val="tx1"/>
                </a:solidFill>
                <a:latin typeface="楷体" panose="02010609060101010101" charset="-122"/>
                <a:ea typeface="楷体" panose="02010609060101010101" charset="-122"/>
              </a:rPr>
              <a:t>，</a:t>
            </a:r>
            <a:r>
              <a:rPr lang="zh-CN" altLang="en-US" sz="2000" b="1" dirty="0">
                <a:solidFill>
                  <a:schemeClr val="tx1"/>
                </a:solidFill>
                <a:latin typeface="幼圆" pitchFamily="49" charset="-122"/>
                <a:ea typeface="幼圆" pitchFamily="49" charset="-122"/>
              </a:rPr>
              <a:t>农业社会主义改造基本完成。</a:t>
            </a:r>
            <a:endParaRPr lang="zh-CN" altLang="en-US" sz="2000" b="1" dirty="0">
              <a:solidFill>
                <a:schemeClr val="tx1"/>
              </a:solidFill>
              <a:latin typeface="幼圆" pitchFamily="49" charset="-122"/>
              <a:ea typeface="幼圆" pitchFamily="49" charset="-122"/>
            </a:endParaRPr>
          </a:p>
          <a:p>
            <a:pPr>
              <a:lnSpc>
                <a:spcPct val="125000"/>
              </a:lnSpc>
            </a:pPr>
            <a:r>
              <a:rPr lang="zh-CN" altLang="en-US" sz="2000" b="1" dirty="0">
                <a:solidFill>
                  <a:schemeClr val="tx1"/>
                </a:solidFill>
                <a:latin typeface="楷体" panose="02010609060101010101" charset="-122"/>
                <a:ea typeface="楷体" panose="02010609060101010101" charset="-122"/>
              </a:rPr>
              <a:t>    全国共组织了</a:t>
            </a:r>
            <a:r>
              <a:rPr lang="en-US" altLang="zh-CN" sz="2000" b="1" dirty="0">
                <a:solidFill>
                  <a:schemeClr val="tx1"/>
                </a:solidFill>
                <a:latin typeface="楷体" panose="02010609060101010101" charset="-122"/>
                <a:ea typeface="楷体" panose="02010609060101010101" charset="-122"/>
              </a:rPr>
              <a:t>10</a:t>
            </a:r>
            <a:r>
              <a:rPr lang="zh-CN" altLang="en-US" sz="2000" b="1" dirty="0">
                <a:solidFill>
                  <a:schemeClr val="tx1"/>
                </a:solidFill>
                <a:latin typeface="楷体" panose="02010609060101010101" charset="-122"/>
                <a:ea typeface="楷体" panose="02010609060101010101" charset="-122"/>
              </a:rPr>
              <a:t>万个合作社，加入社员占全部手工业从业人员的</a:t>
            </a:r>
            <a:r>
              <a:rPr lang="en-US" altLang="zh-CN" sz="2000" b="1">
                <a:solidFill>
                  <a:schemeClr val="tx1"/>
                </a:solidFill>
                <a:latin typeface="楷体" panose="02010609060101010101" charset="-122"/>
                <a:ea typeface="楷体" panose="02010609060101010101" charset="-122"/>
              </a:rPr>
              <a:t>92%</a:t>
            </a:r>
            <a:r>
              <a:rPr lang="zh-CN" altLang="en-US" sz="2000" b="1" dirty="0">
                <a:solidFill>
                  <a:schemeClr val="tx1"/>
                </a:solidFill>
                <a:latin typeface="楷体" panose="02010609060101010101" charset="-122"/>
                <a:ea typeface="楷体" panose="02010609060101010101" charset="-122"/>
              </a:rPr>
              <a:t>以上，对</a:t>
            </a:r>
            <a:r>
              <a:rPr lang="zh-CN" altLang="en-US" sz="2000" b="1" dirty="0">
                <a:solidFill>
                  <a:schemeClr val="tx1"/>
                </a:solidFill>
                <a:latin typeface="幼圆" pitchFamily="49" charset="-122"/>
                <a:ea typeface="幼圆" pitchFamily="49" charset="-122"/>
              </a:rPr>
              <a:t>手工业的社会主义改造基本完成。</a:t>
            </a:r>
            <a:endParaRPr lang="zh-CN" altLang="en-US" sz="2000" b="1" dirty="0">
              <a:solidFill>
                <a:schemeClr val="tx1"/>
              </a:solidFill>
              <a:latin typeface="幼圆" pitchFamily="49" charset="-122"/>
              <a:ea typeface="幼圆" pitchFamily="49" charset="-122"/>
            </a:endParaRPr>
          </a:p>
          <a:p>
            <a:pPr>
              <a:lnSpc>
                <a:spcPct val="125000"/>
              </a:lnSpc>
            </a:pPr>
            <a:r>
              <a:rPr lang="zh-CN" altLang="en-US" sz="2000" b="1" dirty="0">
                <a:solidFill>
                  <a:schemeClr val="tx1"/>
                </a:solidFill>
                <a:latin typeface="楷体" panose="02010609060101010101" charset="-122"/>
                <a:ea typeface="楷体" panose="02010609060101010101" charset="-122"/>
              </a:rPr>
              <a:t>   全国</a:t>
            </a:r>
            <a:r>
              <a:rPr lang="en-US" altLang="zh-CN" sz="2000" b="1">
                <a:solidFill>
                  <a:schemeClr val="tx1"/>
                </a:solidFill>
                <a:latin typeface="楷体" panose="02010609060101010101" charset="-122"/>
                <a:ea typeface="楷体" panose="02010609060101010101" charset="-122"/>
              </a:rPr>
              <a:t>99%</a:t>
            </a:r>
            <a:r>
              <a:rPr lang="zh-CN" altLang="en-US" sz="2000" b="1" dirty="0">
                <a:solidFill>
                  <a:schemeClr val="tx1"/>
                </a:solidFill>
                <a:latin typeface="楷体" panose="02010609060101010101" charset="-122"/>
                <a:ea typeface="楷体" panose="02010609060101010101" charset="-122"/>
              </a:rPr>
              <a:t>的工业企业和</a:t>
            </a:r>
            <a:r>
              <a:rPr lang="en-US" altLang="zh-CN" sz="2000" b="1">
                <a:solidFill>
                  <a:schemeClr val="tx1"/>
                </a:solidFill>
                <a:latin typeface="楷体" panose="02010609060101010101" charset="-122"/>
                <a:ea typeface="楷体" panose="02010609060101010101" charset="-122"/>
              </a:rPr>
              <a:t>82%</a:t>
            </a:r>
            <a:r>
              <a:rPr lang="zh-CN" altLang="en-US" sz="2000" b="1" dirty="0">
                <a:solidFill>
                  <a:schemeClr val="tx1"/>
                </a:solidFill>
                <a:latin typeface="楷体" panose="02010609060101010101" charset="-122"/>
                <a:ea typeface="楷体" panose="02010609060101010101" charset="-122"/>
              </a:rPr>
              <a:t>的商业企业实行了全行业的公私合营，这标志着国家对</a:t>
            </a:r>
            <a:r>
              <a:rPr lang="zh-CN" altLang="en-US" sz="2000" b="1" dirty="0">
                <a:solidFill>
                  <a:schemeClr val="tx1"/>
                </a:solidFill>
                <a:latin typeface="幼圆" pitchFamily="49" charset="-122"/>
                <a:ea typeface="幼圆" pitchFamily="49" charset="-122"/>
              </a:rPr>
              <a:t>资本主义工商业的社会主义改造基本完成</a:t>
            </a:r>
            <a:r>
              <a:rPr lang="zh-CN" altLang="en-US" sz="2000" b="1" dirty="0">
                <a:latin typeface="幼圆" pitchFamily="49" charset="-122"/>
                <a:ea typeface="幼圆" pitchFamily="49" charset="-122"/>
              </a:rPr>
              <a:t>。</a:t>
            </a:r>
            <a:endParaRPr lang="zh-CN" altLang="en-US" sz="2000" b="1" dirty="0">
              <a:latin typeface="幼圆" pitchFamily="49" charset="-122"/>
              <a:ea typeface="幼圆" pitchFamily="49" charset="-122"/>
            </a:endParaRPr>
          </a:p>
          <a:p>
            <a:pPr>
              <a:lnSpc>
                <a:spcPct val="125000"/>
              </a:lnSpc>
              <a:spcBef>
                <a:spcPct val="50000"/>
              </a:spcBef>
              <a:buClr>
                <a:schemeClr val="bg1"/>
              </a:buClr>
            </a:pPr>
            <a:r>
              <a:rPr lang="zh-CN" altLang="en-US" sz="2000" b="1" dirty="0">
                <a:latin typeface="楷体" panose="02010609060101010101" charset="-122"/>
                <a:ea typeface="楷体" panose="02010609060101010101" charset="-122"/>
                <a:sym typeface="宋体" panose="02010600030101010101" pitchFamily="2" charset="-122"/>
              </a:rPr>
              <a:t> </a:t>
            </a:r>
            <a:endParaRPr lang="zh-CN" altLang="en-US" sz="2000" b="1" dirty="0">
              <a:solidFill>
                <a:schemeClr val="accent2"/>
              </a:solidFill>
              <a:latin typeface="楷体" panose="02010609060101010101" charset="-122"/>
              <a:ea typeface="楷体" panose="02010609060101010101" charset="-122"/>
              <a:sym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图片 387075" descr="20101112051730400"/>
          <p:cNvPicPr>
            <a:picLocks noChangeAspect="1"/>
          </p:cNvPicPr>
          <p:nvPr/>
        </p:nvPicPr>
        <p:blipFill>
          <a:blip r:embed="rId1"/>
          <a:stretch>
            <a:fillRect/>
          </a:stretch>
        </p:blipFill>
        <p:spPr>
          <a:xfrm>
            <a:off x="95568" y="1368425"/>
            <a:ext cx="7888287" cy="2586038"/>
          </a:xfrm>
          <a:prstGeom prst="rect">
            <a:avLst/>
          </a:prstGeom>
          <a:noFill/>
          <a:ln w="9525">
            <a:noFill/>
          </a:ln>
        </p:spPr>
      </p:pic>
      <p:pic>
        <p:nvPicPr>
          <p:cNvPr id="50178" name="图片 387076" descr="2010121013560359"/>
          <p:cNvPicPr>
            <a:picLocks noChangeAspect="1"/>
          </p:cNvPicPr>
          <p:nvPr/>
        </p:nvPicPr>
        <p:blipFill>
          <a:blip r:embed="rId2"/>
          <a:stretch>
            <a:fillRect/>
          </a:stretch>
        </p:blipFill>
        <p:spPr>
          <a:xfrm>
            <a:off x="694690" y="3954463"/>
            <a:ext cx="2771775" cy="2527300"/>
          </a:xfrm>
          <a:prstGeom prst="rect">
            <a:avLst/>
          </a:prstGeom>
          <a:noFill/>
          <a:ln w="9525">
            <a:noFill/>
          </a:ln>
        </p:spPr>
      </p:pic>
      <p:pic>
        <p:nvPicPr>
          <p:cNvPr id="50179" name="图片 387077" descr="T04013"/>
          <p:cNvPicPr>
            <a:picLocks noChangeAspect="1"/>
          </p:cNvPicPr>
          <p:nvPr/>
        </p:nvPicPr>
        <p:blipFill>
          <a:blip r:embed="rId3"/>
          <a:stretch>
            <a:fillRect/>
          </a:stretch>
        </p:blipFill>
        <p:spPr>
          <a:xfrm>
            <a:off x="4046220" y="4110990"/>
            <a:ext cx="2857500" cy="1914525"/>
          </a:xfrm>
          <a:prstGeom prst="rect">
            <a:avLst/>
          </a:prstGeom>
          <a:noFill/>
          <a:ln w="9525">
            <a:noFill/>
          </a:ln>
        </p:spPr>
      </p:pic>
      <p:sp>
        <p:nvSpPr>
          <p:cNvPr id="50181" name="矩形 387079"/>
          <p:cNvSpPr>
            <a:spLocks noRot="1"/>
          </p:cNvSpPr>
          <p:nvPr/>
        </p:nvSpPr>
        <p:spPr>
          <a:xfrm>
            <a:off x="8115618" y="1376998"/>
            <a:ext cx="790575" cy="4103687"/>
          </a:xfrm>
          <a:prstGeom prst="rect">
            <a:avLst/>
          </a:prstGeom>
          <a:solidFill>
            <a:srgbClr val="CCFFCC"/>
          </a:solidFill>
          <a:ln w="28575" cap="flat" cmpd="sng">
            <a:noFill/>
            <a:prstDash val="solid"/>
            <a:miter/>
            <a:headEnd type="none" w="med" len="med"/>
            <a:tailEnd type="none" w="med" len="med"/>
          </a:ln>
        </p:spPr>
        <p:txBody>
          <a:bodyPr vert="eaVert" anchor="ctr"/>
          <a:p>
            <a:r>
              <a:rPr lang="zh-CN" altLang="en-US" sz="2800" b="1" dirty="0">
                <a:solidFill>
                  <a:srgbClr val="0000FF"/>
                </a:solidFill>
                <a:latin typeface="黑体" panose="02010609060101010101" pitchFamily="2" charset="-122"/>
                <a:ea typeface="黑体" panose="02010609060101010101" pitchFamily="2" charset="-122"/>
              </a:rPr>
              <a:t>改造前后工业结构的变化</a:t>
            </a:r>
            <a:endParaRPr lang="zh-CN" altLang="en-US" sz="2800" b="1" dirty="0">
              <a:solidFill>
                <a:srgbClr val="0000FF"/>
              </a:solidFill>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文本占位符 6145"/>
          <p:cNvSpPr>
            <a:spLocks noGrp="1"/>
          </p:cNvSpPr>
          <p:nvPr>
            <p:ph idx="1"/>
          </p:nvPr>
        </p:nvSpPr>
        <p:spPr>
          <a:xfrm>
            <a:off x="469900" y="1270000"/>
            <a:ext cx="8207375" cy="4525963"/>
          </a:xfrm>
        </p:spPr>
        <p:txBody>
          <a:bodyPr anchor="t"/>
          <a:lstStyle/>
          <a:p>
            <a:pPr marL="0" indent="0" algn="just">
              <a:lnSpc>
                <a:spcPct val="140000"/>
              </a:lnSpc>
              <a:buNone/>
            </a:pPr>
            <a:r>
              <a:rPr lang="zh-CN" altLang="en-US" sz="2400" dirty="0">
                <a:latin typeface="微软雅黑" panose="020B0503020204020204" charset="-122"/>
                <a:ea typeface="微软雅黑" panose="020B0503020204020204" charset="-122"/>
              </a:rPr>
              <a:t>       新中国成立，标志着我国新民主主义革命阶段的基本结束和社会主义革命阶段的开始。从中华人民共和国成立到社会主义改造基本完成，是我国从新民主主义到社会主义过渡的时期。</a:t>
            </a:r>
            <a:endParaRPr lang="zh-CN" altLang="en-US" sz="2400" dirty="0">
              <a:latin typeface="微软雅黑" panose="020B0503020204020204" charset="-122"/>
              <a:ea typeface="微软雅黑" panose="020B0503020204020204" charset="-122"/>
            </a:endParaRPr>
          </a:p>
          <a:p>
            <a:pPr marL="0" indent="0" algn="just">
              <a:lnSpc>
                <a:spcPct val="140000"/>
              </a:lnSpc>
              <a:buNone/>
            </a:pPr>
            <a:r>
              <a:rPr lang="zh-CN" altLang="en-US" sz="2400" dirty="0">
                <a:latin typeface="微软雅黑" panose="020B0503020204020204" charset="-122"/>
                <a:ea typeface="微软雅黑" panose="020B0503020204020204" charset="-122"/>
              </a:rPr>
              <a:t>       这一时期，我国社会的性质是新民主主义社会。新民主主义社会</a:t>
            </a:r>
            <a:r>
              <a:rPr lang="zh-CN" altLang="en-US" sz="2400" dirty="0">
                <a:solidFill>
                  <a:srgbClr val="FF0000"/>
                </a:solidFill>
                <a:latin typeface="微软雅黑" panose="020B0503020204020204" charset="-122"/>
                <a:ea typeface="微软雅黑" panose="020B0503020204020204" charset="-122"/>
              </a:rPr>
              <a:t>不是一个独立的社会形态</a:t>
            </a:r>
            <a:r>
              <a:rPr lang="zh-CN" altLang="en-US" sz="2400" dirty="0">
                <a:latin typeface="微软雅黑" panose="020B0503020204020204" charset="-122"/>
                <a:ea typeface="微软雅黑" panose="020B0503020204020204" charset="-122"/>
              </a:rPr>
              <a:t>，而是由新民主主义转变到社会主义的</a:t>
            </a:r>
            <a:r>
              <a:rPr lang="zh-CN" altLang="en-US" sz="2400" dirty="0">
                <a:solidFill>
                  <a:srgbClr val="FF0000"/>
                </a:solidFill>
                <a:latin typeface="微软雅黑" panose="020B0503020204020204" charset="-122"/>
                <a:ea typeface="微软雅黑" panose="020B0503020204020204" charset="-122"/>
              </a:rPr>
              <a:t>过渡性</a:t>
            </a:r>
            <a:r>
              <a:rPr lang="zh-CN" altLang="en-US" sz="2400" dirty="0">
                <a:latin typeface="微软雅黑" panose="020B0503020204020204" charset="-122"/>
                <a:ea typeface="微软雅黑" panose="020B0503020204020204" charset="-122"/>
              </a:rPr>
              <a:t>的社会形态。</a:t>
            </a:r>
            <a:endParaRPr lang="zh-CN" altLang="en-US" sz="2400" dirty="0">
              <a:latin typeface="微软雅黑" panose="020B0503020204020204" charset="-122"/>
              <a:ea typeface="微软雅黑" panose="020B0503020204020204" charset="-122"/>
            </a:endParaRPr>
          </a:p>
        </p:txBody>
      </p:sp>
      <p:sp>
        <p:nvSpPr>
          <p:cNvPr id="9222" name="标题 360449"/>
          <p:cNvSpPr>
            <a:spLocks noGrp="1"/>
          </p:cNvSpPr>
          <p:nvPr>
            <p:ph type="title"/>
          </p:nvPr>
        </p:nvSpPr>
        <p:spPr>
          <a:xfrm>
            <a:off x="981710" y="5226050"/>
            <a:ext cx="2022475" cy="569913"/>
          </a:xfrm>
          <a:solidFill>
            <a:srgbClr val="CCFFCC"/>
          </a:solidFill>
          <a:ln w="28575">
            <a:solidFill>
              <a:srgbClr val="000000"/>
            </a:solidFill>
            <a:miter/>
          </a:ln>
        </p:spPr>
        <p:txBody>
          <a:bodyPr anchor="ctr"/>
          <a:p>
            <a:r>
              <a:rPr lang="zh-CN" altLang="en-US" sz="2400" b="1" dirty="0">
                <a:solidFill>
                  <a:srgbClr val="0000FF"/>
                </a:solidFill>
                <a:latin typeface="幼圆" pitchFamily="49" charset="-122"/>
                <a:ea typeface="幼圆" pitchFamily="49" charset="-122"/>
              </a:rPr>
              <a:t>新民主主义</a:t>
            </a:r>
            <a:endParaRPr lang="zh-CN" altLang="en-US" sz="2400" b="1" dirty="0">
              <a:solidFill>
                <a:srgbClr val="0000FF"/>
              </a:solidFill>
              <a:latin typeface="幼圆" pitchFamily="49" charset="-122"/>
              <a:ea typeface="幼圆" pitchFamily="49" charset="-122"/>
            </a:endParaRPr>
          </a:p>
        </p:txBody>
      </p:sp>
      <p:sp>
        <p:nvSpPr>
          <p:cNvPr id="9223" name="标题 360449"/>
          <p:cNvSpPr>
            <a:spLocks noGrp="1"/>
          </p:cNvSpPr>
          <p:nvPr/>
        </p:nvSpPr>
        <p:spPr>
          <a:xfrm>
            <a:off x="5364798" y="5240338"/>
            <a:ext cx="1903412" cy="569912"/>
          </a:xfrm>
          <a:prstGeom prst="rect">
            <a:avLst/>
          </a:prstGeom>
          <a:solidFill>
            <a:srgbClr val="CCFFCC"/>
          </a:solidFill>
          <a:ln w="28575" cap="flat" cmpd="sng">
            <a:solidFill>
              <a:srgbClr val="000000"/>
            </a:solidFill>
            <a:prstDash val="solid"/>
            <a:miter/>
            <a:headEnd type="none" w="med" len="med"/>
            <a:tailEnd type="none" w="med" len="med"/>
          </a:ln>
        </p:spPr>
        <p:txBody>
          <a:bodyPr anchor="ctr"/>
          <a:p>
            <a:pPr algn="ctr"/>
            <a:r>
              <a:rPr lang="zh-CN" altLang="en-US" sz="2400" b="1" dirty="0">
                <a:solidFill>
                  <a:srgbClr val="0000FF"/>
                </a:solidFill>
                <a:latin typeface="幼圆" pitchFamily="49" charset="-122"/>
                <a:ea typeface="幼圆" pitchFamily="49" charset="-122"/>
              </a:rPr>
              <a:t>社会主义</a:t>
            </a:r>
            <a:endParaRPr lang="zh-CN" altLang="en-US" sz="2400" b="1" dirty="0">
              <a:solidFill>
                <a:srgbClr val="0000FF"/>
              </a:solidFill>
              <a:latin typeface="幼圆" pitchFamily="49" charset="-122"/>
              <a:ea typeface="幼圆" pitchFamily="49" charset="-122"/>
            </a:endParaRPr>
          </a:p>
        </p:txBody>
      </p:sp>
      <p:cxnSp>
        <p:nvCxnSpPr>
          <p:cNvPr id="4" name="直接箭头连接符 3"/>
          <p:cNvCxnSpPr>
            <a:stCxn id="9222" idx="3"/>
            <a:endCxn id="9223" idx="1"/>
          </p:cNvCxnSpPr>
          <p:nvPr/>
        </p:nvCxnSpPr>
        <p:spPr>
          <a:xfrm>
            <a:off x="3004185" y="5511165"/>
            <a:ext cx="2360930" cy="1460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238" name="圆角矩形标注 5"/>
          <p:cNvSpPr/>
          <p:nvPr/>
        </p:nvSpPr>
        <p:spPr>
          <a:xfrm>
            <a:off x="3121660" y="5668963"/>
            <a:ext cx="1876425" cy="446087"/>
          </a:xfrm>
          <a:prstGeom prst="wedgeRoundRectCallout">
            <a:avLst>
              <a:gd name="adj1" fmla="val 3403"/>
              <a:gd name="adj2" fmla="val -81958"/>
              <a:gd name="adj3" fmla="val 16667"/>
            </a:avLst>
          </a:prstGeom>
          <a:blipFill rotWithShape="1">
            <a:blip r:embed="rId1"/>
          </a:blipFill>
          <a:ln w="19050" cap="flat" cmpd="sng">
            <a:solidFill>
              <a:srgbClr val="8585E0"/>
            </a:solidFill>
            <a:prstDash val="solid"/>
            <a:round/>
            <a:headEnd type="none" w="med" len="med"/>
            <a:tailEnd type="none" w="med" len="med"/>
          </a:ln>
        </p:spPr>
        <p:txBody>
          <a:bodyPr anchor="t"/>
          <a:p>
            <a:pPr>
              <a:lnSpc>
                <a:spcPct val="125000"/>
              </a:lnSpc>
            </a:pPr>
            <a:r>
              <a:rPr lang="zh-CN" altLang="en-US" b="1" dirty="0">
                <a:solidFill>
                  <a:srgbClr val="960000"/>
                </a:solidFill>
                <a:latin typeface="楷体" panose="02010609060101010101" charset="-122"/>
                <a:ea typeface="楷体" panose="02010609060101010101" charset="-122"/>
              </a:rPr>
              <a:t>过渡性社会形态</a:t>
            </a:r>
            <a:endParaRPr lang="zh-CN" altLang="en-US" b="1" dirty="0">
              <a:solidFill>
                <a:srgbClr val="960000"/>
              </a:solidFill>
              <a:latin typeface="楷体" panose="02010609060101010101" charset="-122"/>
              <a:ea typeface="楷体" panose="02010609060101010101" charset="-122"/>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占位符 33793"/>
          <p:cNvSpPr>
            <a:spLocks noGrp="1"/>
          </p:cNvSpPr>
          <p:nvPr>
            <p:ph idx="1"/>
          </p:nvPr>
        </p:nvSpPr>
        <p:spPr>
          <a:xfrm>
            <a:off x="222250" y="1443990"/>
            <a:ext cx="8698865" cy="4328160"/>
          </a:xfrm>
        </p:spPr>
        <p:txBody>
          <a:bodyPr anchor="t"/>
          <a:lstStyle/>
          <a:p>
            <a:pPr marL="0" indent="0">
              <a:lnSpc>
                <a:spcPct val="150000"/>
              </a:lnSpc>
              <a:buNone/>
            </a:pPr>
            <a:r>
              <a:rPr lang="zh-CN" altLang="en-US" sz="2800" b="1" dirty="0">
                <a:solidFill>
                  <a:srgbClr val="FF0000"/>
                </a:solidFill>
                <a:latin typeface="微软雅黑" panose="020B0503020204020204" charset="-122"/>
                <a:ea typeface="微软雅黑" panose="020B0503020204020204" charset="-122"/>
              </a:rPr>
              <a:t>二、社会主义改造的历史经验</a:t>
            </a:r>
            <a:endParaRPr lang="zh-CN" altLang="en-US" sz="2800" b="1" dirty="0">
              <a:solidFill>
                <a:srgbClr val="FF0000"/>
              </a:solidFill>
              <a:latin typeface="微软雅黑" panose="020B0503020204020204" charset="-122"/>
              <a:ea typeface="微软雅黑" panose="020B0503020204020204" charset="-122"/>
            </a:endParaRPr>
          </a:p>
          <a:p>
            <a:pPr marL="457200" lvl="1" indent="0">
              <a:lnSpc>
                <a:spcPct val="150000"/>
              </a:lnSpc>
              <a:buClr>
                <a:srgbClr val="FF0000"/>
              </a:buClr>
              <a:buNone/>
            </a:pPr>
            <a:r>
              <a:rPr lang="zh-CN" altLang="en-US" dirty="0">
                <a:latin typeface="微软雅黑" panose="020B0503020204020204" charset="-122"/>
                <a:ea typeface="微软雅黑" panose="020B0503020204020204" charset="-122"/>
                <a:cs typeface="微软雅黑" panose="020B0503020204020204" charset="-122"/>
              </a:rPr>
              <a:t>        </a:t>
            </a:r>
            <a:r>
              <a:rPr lang="zh-CN" altLang="en-US"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在进行社会主义改造、向社会主义过渡的进程中，中国共产党积累了丰富的历史经验。</a:t>
            </a:r>
            <a:endParaRPr lang="zh-CN" altLang="en-US" dirty="0">
              <a:latin typeface="微软雅黑" panose="020B0503020204020204" charset="-122"/>
              <a:ea typeface="微软雅黑" panose="020B0503020204020204" charset="-122"/>
              <a:cs typeface="微软雅黑" panose="020B0503020204020204" charset="-122"/>
            </a:endParaRPr>
          </a:p>
          <a:p>
            <a:pPr marL="457200" lvl="1" indent="0">
              <a:lnSpc>
                <a:spcPct val="150000"/>
              </a:lnSpc>
              <a:buClr>
                <a:srgbClr val="FF0000"/>
              </a:buClr>
              <a:buNone/>
            </a:pPr>
            <a:r>
              <a:rPr lang="zh-CN" altLang="en-US" dirty="0">
                <a:latin typeface="微软雅黑" panose="020B0503020204020204" charset="-122"/>
                <a:ea typeface="微软雅黑" panose="020B0503020204020204" charset="-122"/>
                <a:cs typeface="微软雅黑" panose="020B0503020204020204" charset="-122"/>
              </a:rPr>
              <a:t>     第一，坚持社会主义工业化建设与社会主义改造同时并举，这是党在过渡时期总路线的明确要求。</a:t>
            </a:r>
            <a:endParaRPr lang="zh-CN" altLang="en-US" dirty="0">
              <a:latin typeface="微软雅黑" panose="020B0503020204020204" charset="-122"/>
              <a:ea typeface="微软雅黑" panose="020B0503020204020204" charset="-122"/>
              <a:cs typeface="微软雅黑" panose="020B0503020204020204" charset="-122"/>
            </a:endParaRPr>
          </a:p>
          <a:p>
            <a:pPr marL="457200" lvl="1" indent="0">
              <a:lnSpc>
                <a:spcPct val="150000"/>
              </a:lnSpc>
              <a:buClr>
                <a:srgbClr val="FF0000"/>
              </a:buClr>
              <a:buNone/>
            </a:pPr>
            <a:r>
              <a:rPr lang="zh-CN" altLang="en-US" dirty="0">
                <a:latin typeface="微软雅黑" panose="020B0503020204020204" charset="-122"/>
                <a:ea typeface="微软雅黑" panose="020B0503020204020204" charset="-122"/>
                <a:cs typeface="微软雅黑" panose="020B0503020204020204" charset="-122"/>
              </a:rPr>
              <a:t>    第二，采取积极引导、逐步过渡的方式。 </a:t>
            </a:r>
            <a:endParaRPr lang="zh-CN" altLang="en-US" dirty="0">
              <a:latin typeface="微软雅黑" panose="020B0503020204020204" charset="-122"/>
              <a:ea typeface="微软雅黑" panose="020B0503020204020204" charset="-122"/>
              <a:cs typeface="微软雅黑" panose="020B0503020204020204" charset="-122"/>
            </a:endParaRPr>
          </a:p>
          <a:p>
            <a:pPr marL="457200" lvl="1" indent="0">
              <a:lnSpc>
                <a:spcPct val="150000"/>
              </a:lnSpc>
              <a:buClr>
                <a:srgbClr val="FF0000"/>
              </a:buClr>
              <a:buNone/>
            </a:pPr>
            <a:r>
              <a:rPr lang="zh-CN" altLang="en-US" dirty="0">
                <a:latin typeface="微软雅黑" panose="020B0503020204020204" charset="-122"/>
                <a:ea typeface="微软雅黑" panose="020B0503020204020204" charset="-122"/>
                <a:cs typeface="微软雅黑" panose="020B0503020204020204" charset="-122"/>
              </a:rPr>
              <a:t>    第三，用和平方法进行改造。</a:t>
            </a:r>
            <a:r>
              <a:rPr lang="zh-CN" altLang="en-US" sz="2400" dirty="0">
                <a:latin typeface="微软雅黑" panose="020B0503020204020204" charset="-122"/>
                <a:ea typeface="微软雅黑" panose="020B0503020204020204" charset="-122"/>
              </a:rPr>
              <a:t> </a:t>
            </a:r>
            <a:endParaRPr lang="zh-CN" altLang="en-US" sz="2400" dirty="0">
              <a:latin typeface="微软雅黑" panose="020B0503020204020204" charset="-122"/>
              <a:ea typeface="微软雅黑" panose="020B0503020204020204" charset="-122"/>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b="83000"/>
          </a:stretch>
        </a:blipFill>
        <a:effectLst/>
      </p:bgPr>
    </p:bg>
    <p:spTree>
      <p:nvGrpSpPr>
        <p:cNvPr id="1" name=""/>
        <p:cNvGrpSpPr/>
        <p:nvPr/>
      </p:nvGrpSpPr>
      <p:grpSpPr/>
      <p:sp>
        <p:nvSpPr>
          <p:cNvPr id="2" name="标题 1"/>
          <p:cNvSpPr>
            <a:spLocks noGrp="1"/>
          </p:cNvSpPr>
          <p:nvPr>
            <p:ph type="title"/>
          </p:nvPr>
        </p:nvSpPr>
        <p:spPr>
          <a:xfrm>
            <a:off x="300990" y="1234440"/>
            <a:ext cx="8229600" cy="632460"/>
          </a:xfrm>
        </p:spPr>
        <p:txBody>
          <a:bodyPr/>
          <a:p>
            <a:r>
              <a:rPr lang="zh-CN" altLang="en-US" sz="2400" dirty="0">
                <a:solidFill>
                  <a:srgbClr val="FF0000"/>
                </a:solidFill>
                <a:latin typeface="微软雅黑" panose="020B0503020204020204" charset="-122"/>
                <a:ea typeface="微软雅黑" panose="020B0503020204020204" charset="-122"/>
                <a:sym typeface="+mn-ea"/>
              </a:rPr>
              <a:t>坚持社会主义工业化建设与社会主义改造同时并举</a:t>
            </a:r>
            <a:endParaRPr lang="zh-CN" altLang="en-US" sz="2400" dirty="0">
              <a:solidFill>
                <a:srgbClr val="FF0000"/>
              </a:solidFill>
              <a:latin typeface="微软雅黑" panose="020B0503020204020204" charset="-122"/>
              <a:ea typeface="微软雅黑" panose="020B0503020204020204" charset="-122"/>
              <a:sym typeface="+mn-ea"/>
            </a:endParaRPr>
          </a:p>
        </p:txBody>
      </p:sp>
      <p:sp>
        <p:nvSpPr>
          <p:cNvPr id="52230" name="圆角矩形 6"/>
          <p:cNvSpPr/>
          <p:nvPr/>
        </p:nvSpPr>
        <p:spPr>
          <a:xfrm>
            <a:off x="483235" y="2066925"/>
            <a:ext cx="4023995" cy="1806575"/>
          </a:xfrm>
          <a:prstGeom prst="roundRect">
            <a:avLst>
              <a:gd name="adj" fmla="val 23760"/>
            </a:avLst>
          </a:prstGeom>
          <a:no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000" b="1" dirty="0">
                <a:solidFill>
                  <a:srgbClr val="0000FF"/>
                </a:solidFill>
                <a:latin typeface="楷体" panose="02010609060101010101" charset="-122"/>
                <a:ea typeface="楷体" panose="02010609060101010101" charset="-122"/>
              </a:rPr>
              <a:t>采取的实际步骤，总是力求使之与促进工业化进程和经济发展的要求相适应，而不允许对生产力造成破坏。</a:t>
            </a:r>
            <a:endParaRPr lang="zh-CN" altLang="en-US" sz="2000" b="1" dirty="0">
              <a:solidFill>
                <a:schemeClr val="accent2"/>
              </a:solidFill>
              <a:latin typeface="楷体" panose="02010609060101010101" charset="-122"/>
              <a:ea typeface="楷体" panose="02010609060101010101" charset="-122"/>
              <a:sym typeface="宋体" panose="02010600030101010101" pitchFamily="2" charset="-122"/>
            </a:endParaRPr>
          </a:p>
        </p:txBody>
      </p:sp>
      <p:pic>
        <p:nvPicPr>
          <p:cNvPr id="52231" name="图片 2"/>
          <p:cNvPicPr>
            <a:picLocks noChangeAspect="1"/>
          </p:cNvPicPr>
          <p:nvPr/>
        </p:nvPicPr>
        <p:blipFill>
          <a:blip r:embed="rId2"/>
          <a:stretch>
            <a:fillRect/>
          </a:stretch>
        </p:blipFill>
        <p:spPr>
          <a:xfrm>
            <a:off x="4971415" y="1866900"/>
            <a:ext cx="2625725" cy="1921510"/>
          </a:xfrm>
          <a:prstGeom prst="rect">
            <a:avLst/>
          </a:prstGeom>
          <a:noFill/>
          <a:ln w="9525">
            <a:noFill/>
          </a:ln>
        </p:spPr>
      </p:pic>
      <p:sp>
        <p:nvSpPr>
          <p:cNvPr id="52232" name="圆角矩形标注 9"/>
          <p:cNvSpPr/>
          <p:nvPr/>
        </p:nvSpPr>
        <p:spPr>
          <a:xfrm>
            <a:off x="4022090" y="3873500"/>
            <a:ext cx="4852035" cy="2120900"/>
          </a:xfrm>
          <a:prstGeom prst="wedgeRoundRectCallout">
            <a:avLst>
              <a:gd name="adj1" fmla="val -4991"/>
              <a:gd name="adj2" fmla="val -89963"/>
              <a:gd name="adj3" fmla="val 16667"/>
            </a:avLst>
          </a:prstGeom>
          <a:solidFill>
            <a:schemeClr val="accent2">
              <a:lumMod val="20000"/>
              <a:lumOff val="80000"/>
            </a:schemeClr>
          </a:solidFill>
          <a:ln w="38100" cap="flat" cmpd="sng">
            <a:noFill/>
            <a:prstDash val="solid"/>
            <a:round/>
            <a:headEnd type="none" w="med" len="med"/>
            <a:tailEnd type="none" w="med" len="med"/>
          </a:ln>
        </p:spPr>
        <p:txBody>
          <a:bodyPr anchor="t"/>
          <a:p>
            <a:pPr>
              <a:lnSpc>
                <a:spcPct val="125000"/>
              </a:lnSpc>
              <a:buClr>
                <a:schemeClr val="bg1"/>
              </a:buClr>
            </a:pPr>
            <a:r>
              <a:rPr lang="en-US" altLang="zh-CN" dirty="0">
                <a:solidFill>
                  <a:srgbClr val="960000"/>
                </a:solidFill>
                <a:latin typeface="幼圆" pitchFamily="49" charset="-122"/>
                <a:ea typeface="幼圆" pitchFamily="49" charset="-122"/>
              </a:rPr>
              <a:t> </a:t>
            </a:r>
            <a:r>
              <a:rPr lang="en-US" altLang="zh-CN" dirty="0">
                <a:solidFill>
                  <a:schemeClr val="accent2"/>
                </a:solidFill>
                <a:latin typeface="幼圆" pitchFamily="49" charset="-122"/>
                <a:ea typeface="幼圆" pitchFamily="49" charset="-122"/>
              </a:rPr>
              <a:t>    </a:t>
            </a:r>
            <a:r>
              <a:rPr lang="zh-CN" altLang="en-US" sz="2000" b="1" dirty="0">
                <a:solidFill>
                  <a:srgbClr val="C00000"/>
                </a:solidFill>
                <a:latin typeface="楷体" panose="02010609060101010101" charset="-122"/>
                <a:ea typeface="楷体" panose="02010609060101010101" charset="-122"/>
                <a:sym typeface="宋体" panose="02010600030101010101" pitchFamily="2" charset="-122"/>
              </a:rPr>
              <a:t>我们现在不但正在进行关于社会制度方面的由私有制到公有制的革命，而且正在进行技术方面的由手工业生产到大规模现代化机器生产的革命，而这两种革命是结合在一起的。</a:t>
            </a:r>
            <a:endParaRPr lang="zh-CN" altLang="en-US" sz="2000" b="1" dirty="0">
              <a:solidFill>
                <a:srgbClr val="C00000"/>
              </a:solidFill>
              <a:latin typeface="楷体" panose="02010609060101010101" charset="-122"/>
              <a:ea typeface="楷体" panose="02010609060101010101" charset="-122"/>
              <a:sym typeface="宋体" panose="02010600030101010101" pitchFamily="2" charset="-122"/>
            </a:endParaRPr>
          </a:p>
        </p:txBody>
      </p:sp>
      <p:pic>
        <p:nvPicPr>
          <p:cNvPr id="52233" name="图片 4"/>
          <p:cNvPicPr>
            <a:picLocks noChangeAspect="1"/>
          </p:cNvPicPr>
          <p:nvPr/>
        </p:nvPicPr>
        <p:blipFill>
          <a:blip r:embed="rId3"/>
          <a:stretch>
            <a:fillRect/>
          </a:stretch>
        </p:blipFill>
        <p:spPr>
          <a:xfrm>
            <a:off x="483235" y="4001770"/>
            <a:ext cx="3330575" cy="1992313"/>
          </a:xfrm>
          <a:prstGeom prst="rect">
            <a:avLst/>
          </a:prstGeom>
          <a:noFill/>
          <a:ln w="9525">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5260" y="1291590"/>
            <a:ext cx="8229600" cy="502920"/>
          </a:xfrm>
        </p:spPr>
        <p:txBody>
          <a:bodyPr/>
          <a:p>
            <a:r>
              <a:rPr lang="zh-CN" altLang="en-US" sz="2400" dirty="0">
                <a:solidFill>
                  <a:srgbClr val="FF0000"/>
                </a:solidFill>
                <a:latin typeface="微软雅黑" panose="020B0503020204020204" charset="-122"/>
                <a:ea typeface="微软雅黑" panose="020B0503020204020204" charset="-122"/>
                <a:sym typeface="+mn-ea"/>
              </a:rPr>
              <a:t>采取积极引导、逐步过渡的方式</a:t>
            </a:r>
            <a:endParaRPr lang="zh-CN" altLang="en-US" sz="2400" dirty="0">
              <a:solidFill>
                <a:srgbClr val="FF0000"/>
              </a:solidFill>
              <a:latin typeface="微软雅黑" panose="020B0503020204020204" charset="-122"/>
              <a:ea typeface="微软雅黑" panose="020B0503020204020204" charset="-122"/>
              <a:sym typeface="+mn-ea"/>
            </a:endParaRPr>
          </a:p>
        </p:txBody>
      </p:sp>
      <p:sp>
        <p:nvSpPr>
          <p:cNvPr id="53249" name="圆角矩形标注 194565"/>
          <p:cNvSpPr/>
          <p:nvPr/>
        </p:nvSpPr>
        <p:spPr>
          <a:xfrm>
            <a:off x="4987290" y="4425950"/>
            <a:ext cx="3787775" cy="1266825"/>
          </a:xfrm>
          <a:prstGeom prst="wedgeRoundRectCallout">
            <a:avLst>
              <a:gd name="adj1" fmla="val -11968"/>
              <a:gd name="adj2" fmla="val -40981"/>
              <a:gd name="adj3" fmla="val 16667"/>
            </a:avLst>
          </a:prstGeom>
          <a:solidFill>
            <a:schemeClr val="bg2">
              <a:lumMod val="20000"/>
              <a:lumOff val="80000"/>
            </a:schemeClr>
          </a:solidFill>
          <a:ln w="9525" cap="flat" cmpd="sng">
            <a:noFill/>
            <a:prstDash val="solid"/>
            <a:miter/>
            <a:headEnd type="none" w="med" len="med"/>
            <a:tailEnd type="none" w="med" len="med"/>
          </a:ln>
        </p:spPr>
        <p:txBody>
          <a:bodyPr anchor="t"/>
          <a:p>
            <a:pPr>
              <a:lnSpc>
                <a:spcPct val="125000"/>
              </a:lnSpc>
              <a:spcBef>
                <a:spcPct val="20000"/>
              </a:spcBef>
            </a:pPr>
            <a:r>
              <a:rPr lang="en-US" altLang="zh-CN" dirty="0">
                <a:latin typeface="Arial" panose="020B0604020202020204" pitchFamily="34" charset="0"/>
                <a:ea typeface="宋体" panose="02010600030101010101" pitchFamily="2" charset="-122"/>
              </a:rPr>
              <a:t> </a:t>
            </a:r>
            <a:r>
              <a:rPr lang="en-US" altLang="zh-CN" dirty="0">
                <a:latin typeface="楷体" panose="02010609060101010101" charset="-122"/>
                <a:ea typeface="楷体" panose="02010609060101010101" charset="-122"/>
              </a:rPr>
              <a:t>  </a:t>
            </a:r>
            <a:r>
              <a:rPr lang="zh-CN" altLang="en-US" b="1" dirty="0">
                <a:solidFill>
                  <a:srgbClr val="0000FF"/>
                </a:solidFill>
                <a:latin typeface="楷体" panose="02010609060101010101" charset="-122"/>
                <a:ea typeface="楷体" panose="02010609060101010101" charset="-122"/>
              </a:rPr>
              <a:t>中国这场巨大而深刻的社会变革，不仅没有对生产力的发展造成破坏，而且促进了生产力的发展。</a:t>
            </a:r>
            <a:endParaRPr lang="zh-CN" altLang="en-US" b="1">
              <a:solidFill>
                <a:srgbClr val="0000FF"/>
              </a:solidFill>
              <a:latin typeface="楷体" panose="02010609060101010101" charset="-122"/>
              <a:ea typeface="楷体" panose="02010609060101010101" charset="-122"/>
            </a:endParaRPr>
          </a:p>
        </p:txBody>
      </p:sp>
      <p:sp>
        <p:nvSpPr>
          <p:cNvPr id="53255" name="圆角矩形 6"/>
          <p:cNvSpPr/>
          <p:nvPr/>
        </p:nvSpPr>
        <p:spPr>
          <a:xfrm>
            <a:off x="175260" y="1794510"/>
            <a:ext cx="4853940" cy="4965065"/>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400" b="1" dirty="0">
                <a:solidFill>
                  <a:schemeClr val="tx1"/>
                </a:solidFill>
                <a:latin typeface="楷体" panose="02010609060101010101" charset="-122"/>
                <a:ea typeface="楷体" panose="02010609060101010101" charset="-122"/>
                <a:sym typeface="宋体" panose="02010600030101010101" pitchFamily="2" charset="-122"/>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农业：</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创造出互助组、初级社、高级社等过渡形式，符合农民的特点和生产力状况。</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a:lnSpc>
                <a:spcPct val="125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手工业：</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不仅保护和促进了手工业生产的发展，而且为逐步进行技术改造创造了条件。</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a:p>
            <a:pPr>
              <a:lnSpc>
                <a:spcPct val="125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资本主义工商业：</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从初级到高级，和平赎买，避免了在改造期间可能发生的剧烈的社会震荡和经济衰退。</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53256" name="图片 2"/>
          <p:cNvPicPr>
            <a:picLocks noChangeAspect="1"/>
          </p:cNvPicPr>
          <p:nvPr/>
        </p:nvPicPr>
        <p:blipFill>
          <a:blip r:embed="rId1"/>
          <a:stretch>
            <a:fillRect/>
          </a:stretch>
        </p:blipFill>
        <p:spPr>
          <a:xfrm>
            <a:off x="5224780" y="1937385"/>
            <a:ext cx="3549650" cy="2271395"/>
          </a:xfrm>
          <a:prstGeom prst="rect">
            <a:avLst/>
          </a:prstGeom>
          <a:noFill/>
          <a:ln w="9525">
            <a:noFill/>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5" name="文本框 2055"/>
          <p:cNvSpPr txBox="1"/>
          <p:nvPr/>
        </p:nvSpPr>
        <p:spPr>
          <a:xfrm>
            <a:off x="503555" y="1563370"/>
            <a:ext cx="3444240" cy="460375"/>
          </a:xfrm>
          <a:prstGeom prst="rect">
            <a:avLst/>
          </a:prstGeom>
          <a:noFill/>
          <a:ln w="9525">
            <a:noFill/>
          </a:ln>
        </p:spPr>
        <p:txBody>
          <a:bodyPr anchor="t">
            <a:spAutoFit/>
          </a:bodyPr>
          <a:p>
            <a:pPr>
              <a:buFont typeface="Arial" panose="020B0604020202020204" pitchFamily="34" charset="0"/>
              <a:buNone/>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用和平方法进行改造</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4278" name="圆角矩形 6"/>
          <p:cNvSpPr/>
          <p:nvPr/>
        </p:nvSpPr>
        <p:spPr>
          <a:xfrm>
            <a:off x="4253230" y="1391920"/>
            <a:ext cx="4514850" cy="1871980"/>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000" b="1" dirty="0">
                <a:solidFill>
                  <a:schemeClr val="accent2"/>
                </a:solidFill>
                <a:latin typeface="楷体" panose="02010609060101010101" charset="-122"/>
                <a:ea typeface="楷体" panose="02010609060101010101" charset="-122"/>
                <a:sym typeface="宋体" panose="02010600030101010101" pitchFamily="2" charset="-122"/>
              </a:rPr>
              <a:t>坚持用和平的方法，不仅保证了我国社会主义改造的顺利进行，而且维护了社会的稳定，极大地促进了社会主义事业的发展。</a:t>
            </a:r>
            <a:endParaRPr lang="zh-CN" altLang="en-US" sz="2000" b="1" dirty="0">
              <a:solidFill>
                <a:schemeClr val="accent2"/>
              </a:solidFill>
              <a:latin typeface="楷体" panose="02010609060101010101" charset="-122"/>
              <a:ea typeface="楷体" panose="02010609060101010101" charset="-122"/>
              <a:sym typeface="宋体" panose="02010600030101010101" pitchFamily="2" charset="-122"/>
            </a:endParaRPr>
          </a:p>
        </p:txBody>
      </p:sp>
      <p:pic>
        <p:nvPicPr>
          <p:cNvPr id="54279" name="图片 2"/>
          <p:cNvPicPr>
            <a:picLocks noChangeAspect="1"/>
          </p:cNvPicPr>
          <p:nvPr/>
        </p:nvPicPr>
        <p:blipFill>
          <a:blip r:embed="rId1"/>
          <a:stretch>
            <a:fillRect/>
          </a:stretch>
        </p:blipFill>
        <p:spPr>
          <a:xfrm>
            <a:off x="4651375" y="3370898"/>
            <a:ext cx="3854450" cy="2566987"/>
          </a:xfrm>
          <a:prstGeom prst="rect">
            <a:avLst/>
          </a:prstGeom>
          <a:noFill/>
          <a:ln w="9525">
            <a:noFill/>
          </a:ln>
        </p:spPr>
      </p:pic>
      <p:sp>
        <p:nvSpPr>
          <p:cNvPr id="54280" name="圆角矩形标注 9"/>
          <p:cNvSpPr/>
          <p:nvPr/>
        </p:nvSpPr>
        <p:spPr>
          <a:xfrm>
            <a:off x="403225" y="2515235"/>
            <a:ext cx="3849688" cy="3422650"/>
          </a:xfrm>
          <a:prstGeom prst="wedgeRoundRectCallout">
            <a:avLst>
              <a:gd name="adj1" fmla="val 78421"/>
              <a:gd name="adj2" fmla="val 3907"/>
              <a:gd name="adj3" fmla="val 16667"/>
            </a:avLst>
          </a:prstGeom>
          <a:blipFill rotWithShape="1">
            <a:blip r:embed="rId2"/>
            <a:tile sx="88000" flip="x"/>
          </a:blipFill>
          <a:ln w="38100" cap="flat" cmpd="sng">
            <a:noFill/>
            <a:prstDash val="solid"/>
            <a:round/>
            <a:headEnd type="none" w="med" len="med"/>
            <a:tailEnd type="none" w="med" len="med"/>
          </a:ln>
        </p:spPr>
        <p:txBody>
          <a:bodyPr anchor="t"/>
          <a:p>
            <a:pPr>
              <a:lnSpc>
                <a:spcPct val="125000"/>
              </a:lnSpc>
              <a:buClr>
                <a:schemeClr val="bg1"/>
              </a:buClr>
            </a:pPr>
            <a:r>
              <a:rPr lang="en-US" altLang="zh-CN" dirty="0">
                <a:solidFill>
                  <a:srgbClr val="960000"/>
                </a:solidFill>
                <a:latin typeface="幼圆" pitchFamily="49" charset="-122"/>
                <a:ea typeface="幼圆" pitchFamily="49" charset="-122"/>
              </a:rPr>
              <a:t> </a:t>
            </a:r>
            <a:r>
              <a:rPr lang="en-US" altLang="zh-CN" dirty="0">
                <a:solidFill>
                  <a:schemeClr val="accent2"/>
                </a:solidFill>
                <a:latin typeface="幼圆" pitchFamily="49" charset="-122"/>
                <a:ea typeface="幼圆" pitchFamily="49" charset="-122"/>
              </a:rPr>
              <a:t>  </a:t>
            </a:r>
            <a:r>
              <a:rPr lang="zh-CN" altLang="en-US" sz="2000" b="1" dirty="0">
                <a:solidFill>
                  <a:srgbClr val="C00000"/>
                </a:solidFill>
                <a:latin typeface="楷体" panose="02010609060101010101" charset="-122"/>
                <a:ea typeface="楷体" panose="02010609060101010101" charset="-122"/>
                <a:sym typeface="宋体" panose="02010600030101010101" pitchFamily="2" charset="-122"/>
              </a:rPr>
              <a:t>我们进行社会主义革命所用的方法是和平方法。</a:t>
            </a:r>
            <a:endParaRPr lang="zh-CN" altLang="en-US" sz="2000" b="1" dirty="0">
              <a:solidFill>
                <a:srgbClr val="C00000"/>
              </a:solidFill>
              <a:latin typeface="楷体" panose="02010609060101010101" charset="-122"/>
              <a:ea typeface="楷体" panose="02010609060101010101" charset="-122"/>
              <a:sym typeface="宋体" panose="02010600030101010101" pitchFamily="2" charset="-122"/>
            </a:endParaRPr>
          </a:p>
          <a:p>
            <a:pPr>
              <a:lnSpc>
                <a:spcPct val="125000"/>
              </a:lnSpc>
              <a:buClr>
                <a:schemeClr val="bg1"/>
              </a:buClr>
            </a:pPr>
            <a:r>
              <a:rPr lang="zh-CN" altLang="en-US" sz="2000" b="1" dirty="0">
                <a:solidFill>
                  <a:srgbClr val="C00000"/>
                </a:solidFill>
                <a:latin typeface="楷体" panose="02010609060101010101" charset="-122"/>
                <a:ea typeface="楷体" panose="02010609060101010101" charset="-122"/>
                <a:sym typeface="宋体" panose="02010600030101010101" pitchFamily="2" charset="-122"/>
              </a:rPr>
              <a:t>   在我国的条件下，用和平的方法，即用说服教育的方法，不但可以改变个体的所有制为社会主义的集体所有制，而且可以改变资本主义所有制为社会主义所有制。</a:t>
            </a:r>
            <a:endParaRPr lang="zh-CN" altLang="en-US" sz="2000" b="1" dirty="0">
              <a:solidFill>
                <a:srgbClr val="C00000"/>
              </a:solidFill>
              <a:latin typeface="楷体" panose="02010609060101010101" charset="-122"/>
              <a:ea typeface="楷体" panose="02010609060101010101" charset="-122"/>
              <a:sym typeface="宋体" panose="02010600030101010101" pitchFamily="2" charset="-122"/>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300" name="文本框 2055"/>
          <p:cNvSpPr txBox="1"/>
          <p:nvPr/>
        </p:nvSpPr>
        <p:spPr>
          <a:xfrm>
            <a:off x="255905" y="1329055"/>
            <a:ext cx="3553460" cy="1198880"/>
          </a:xfrm>
          <a:prstGeom prst="rect">
            <a:avLst/>
          </a:prstGeom>
          <a:noFill/>
          <a:ln w="9525">
            <a:noFill/>
          </a:ln>
        </p:spPr>
        <p:txBody>
          <a:bodyPr wrap="square" anchor="t">
            <a:spAutoFit/>
          </a:bodyPr>
          <a:p>
            <a:pPr>
              <a:lnSpc>
                <a:spcPct val="150000"/>
              </a:lnSpc>
              <a:buFont typeface="Arial" panose="020B0604020202020204" pitchFamily="34" charset="0"/>
              <a:buNone/>
            </a:pPr>
            <a:r>
              <a:rPr lang="zh-CN" altLang="en-US" sz="2400" b="1" dirty="0">
                <a:solidFill>
                  <a:srgbClr val="FF0000"/>
                </a:solidFill>
                <a:latin typeface="微软雅黑" panose="020B0503020204020204" charset="-122"/>
                <a:ea typeface="微软雅黑" panose="020B0503020204020204" charset="-122"/>
                <a:sym typeface="+mn-ea"/>
              </a:rPr>
              <a:t>社会主义改造中出现的失误和偏差</a:t>
            </a:r>
            <a:endParaRPr lang="zh-CN" altLang="en-US" sz="2400" b="1" dirty="0">
              <a:solidFill>
                <a:schemeClr val="bg1"/>
              </a:solidFill>
              <a:latin typeface="楷体" panose="02010609060101010101" charset="-122"/>
              <a:ea typeface="楷体" panose="02010609060101010101" charset="-122"/>
            </a:endParaRPr>
          </a:p>
        </p:txBody>
      </p:sp>
      <p:sp>
        <p:nvSpPr>
          <p:cNvPr id="55304" name="文本框 2081"/>
          <p:cNvSpPr txBox="1"/>
          <p:nvPr/>
        </p:nvSpPr>
        <p:spPr>
          <a:xfrm>
            <a:off x="256540" y="2655570"/>
            <a:ext cx="2499995" cy="475615"/>
          </a:xfrm>
          <a:prstGeom prst="rect">
            <a:avLst/>
          </a:prstGeom>
          <a:solidFill>
            <a:srgbClr val="CCFFFF"/>
          </a:solidFill>
          <a:ln w="9525">
            <a:noFill/>
          </a:ln>
        </p:spPr>
        <p:txBody>
          <a:bodyPr anchor="t">
            <a:spAutoFit/>
          </a:bodyPr>
          <a:p>
            <a:pPr>
              <a:lnSpc>
                <a:spcPct val="125000"/>
              </a:lnSpc>
              <a:buFont typeface="Arial" panose="020B0604020202020204" pitchFamily="34" charset="0"/>
              <a:buNone/>
            </a:pPr>
            <a:r>
              <a:rPr lang="en-US" sz="2000" b="1" dirty="0">
                <a:solidFill>
                  <a:srgbClr val="0000FF"/>
                </a:solidFill>
                <a:latin typeface="楷体" panose="02010609060101010101" charset="-122"/>
                <a:ea typeface="楷体" panose="02010609060101010101" charset="-122"/>
              </a:rPr>
              <a:t>1 </a:t>
            </a:r>
            <a:r>
              <a:rPr lang="zh-CN" altLang="en-US" sz="2000" b="1" dirty="0">
                <a:solidFill>
                  <a:srgbClr val="0000FF"/>
                </a:solidFill>
                <a:latin typeface="楷体" panose="02010609060101010101" charset="-122"/>
                <a:ea typeface="楷体" panose="02010609060101010101" charset="-122"/>
              </a:rPr>
              <a:t>操作上的问题 </a:t>
            </a:r>
            <a:endParaRPr lang="zh-CN" altLang="en-US" sz="2000" b="1">
              <a:solidFill>
                <a:srgbClr val="0000FF"/>
              </a:solidFill>
              <a:latin typeface="楷体" panose="02010609060101010101" charset="-122"/>
              <a:ea typeface="楷体" panose="02010609060101010101" charset="-122"/>
            </a:endParaRPr>
          </a:p>
        </p:txBody>
      </p:sp>
      <p:sp>
        <p:nvSpPr>
          <p:cNvPr id="55307" name="文本框 2081"/>
          <p:cNvSpPr txBox="1"/>
          <p:nvPr/>
        </p:nvSpPr>
        <p:spPr>
          <a:xfrm>
            <a:off x="256540" y="4050665"/>
            <a:ext cx="2498090" cy="475615"/>
          </a:xfrm>
          <a:prstGeom prst="rect">
            <a:avLst/>
          </a:prstGeom>
          <a:solidFill>
            <a:srgbClr val="CCFFFF"/>
          </a:solidFill>
          <a:ln w="9525">
            <a:noFill/>
          </a:ln>
        </p:spPr>
        <p:txBody>
          <a:bodyPr anchor="t">
            <a:spAutoFit/>
          </a:bodyPr>
          <a:p>
            <a:pPr>
              <a:lnSpc>
                <a:spcPct val="125000"/>
              </a:lnSpc>
              <a:buFont typeface="Arial" panose="020B0604020202020204" pitchFamily="34" charset="0"/>
              <a:buNone/>
            </a:pPr>
            <a:r>
              <a:rPr lang="en-US" altLang="zh-CN" sz="2000" b="1" dirty="0">
                <a:solidFill>
                  <a:srgbClr val="0000FF"/>
                </a:solidFill>
                <a:latin typeface="楷体" panose="02010609060101010101" charset="-122"/>
                <a:ea typeface="楷体" panose="02010609060101010101" charset="-122"/>
              </a:rPr>
              <a:t>2 </a:t>
            </a:r>
            <a:r>
              <a:rPr lang="zh-CN" altLang="en-US" sz="2000" b="1" dirty="0">
                <a:solidFill>
                  <a:srgbClr val="0000FF"/>
                </a:solidFill>
                <a:latin typeface="楷体" panose="02010609060101010101" charset="-122"/>
                <a:ea typeface="楷体" panose="02010609060101010101" charset="-122"/>
              </a:rPr>
              <a:t>认识上的问题 </a:t>
            </a:r>
            <a:endParaRPr lang="zh-CN" altLang="en-US" sz="2000" b="1">
              <a:solidFill>
                <a:srgbClr val="0000FF"/>
              </a:solidFill>
              <a:latin typeface="楷体" panose="02010609060101010101" charset="-122"/>
              <a:ea typeface="楷体" panose="02010609060101010101" charset="-122"/>
            </a:endParaRPr>
          </a:p>
        </p:txBody>
      </p:sp>
      <p:sp>
        <p:nvSpPr>
          <p:cNvPr id="55308" name="圆角矩形标注 194563"/>
          <p:cNvSpPr/>
          <p:nvPr/>
        </p:nvSpPr>
        <p:spPr>
          <a:xfrm>
            <a:off x="256223" y="3130868"/>
            <a:ext cx="8631237" cy="792162"/>
          </a:xfrm>
          <a:prstGeom prst="wedgeRoundRectCallout">
            <a:avLst>
              <a:gd name="adj1" fmla="val 1421"/>
              <a:gd name="adj2" fmla="val -49597"/>
              <a:gd name="adj3" fmla="val 16667"/>
            </a:avLst>
          </a:prstGeom>
          <a:solidFill>
            <a:srgbClr val="FFFF99"/>
          </a:solidFill>
          <a:ln w="9525" cap="flat" cmpd="sng">
            <a:noFill/>
            <a:prstDash val="solid"/>
            <a:miter/>
            <a:headEnd type="none" w="med" len="med"/>
            <a:tailEnd type="none" w="med" len="med"/>
          </a:ln>
        </p:spPr>
        <p:txBody>
          <a:bodyPr anchor="t"/>
          <a:p>
            <a:pPr>
              <a:lnSpc>
                <a:spcPct val="125000"/>
              </a:lnSpc>
            </a:pPr>
            <a:r>
              <a:rPr lang="en-US" altLang="zh-CN" dirty="0">
                <a:solidFill>
                  <a:srgbClr val="C00000"/>
                </a:solidFill>
                <a:latin typeface="Arial" panose="020B0604020202020204" pitchFamily="34" charset="0"/>
                <a:ea typeface="宋体" panose="02010600030101010101" pitchFamily="2" charset="-122"/>
              </a:rPr>
              <a:t> </a:t>
            </a:r>
            <a:r>
              <a:rPr lang="en-US" altLang="zh-CN" b="1" dirty="0">
                <a:solidFill>
                  <a:srgbClr val="C00000"/>
                </a:solidFill>
                <a:latin typeface="Arial" panose="020B0604020202020204" pitchFamily="34" charset="0"/>
                <a:ea typeface="宋体" panose="02010600030101010101" pitchFamily="2" charset="-122"/>
              </a:rPr>
              <a:t> </a:t>
            </a:r>
            <a:r>
              <a:rPr lang="zh-CN" altLang="en-US" sz="1600" b="1" dirty="0">
                <a:solidFill>
                  <a:srgbClr val="C00000"/>
                </a:solidFill>
                <a:latin typeface="幼圆" pitchFamily="49" charset="-122"/>
                <a:ea typeface="幼圆" pitchFamily="49" charset="-122"/>
              </a:rPr>
              <a:t>农业合作化及手工业和个体商业</a:t>
            </a:r>
            <a:r>
              <a:rPr lang="zh-CN" altLang="en-US" b="1" dirty="0">
                <a:solidFill>
                  <a:schemeClr val="accent2"/>
                </a:solidFill>
                <a:latin typeface="幼圆" pitchFamily="49" charset="-122"/>
                <a:ea typeface="幼圆" pitchFamily="49" charset="-122"/>
              </a:rPr>
              <a:t>：要求过急、工作过粗、  改变过快、形式过于简单</a:t>
            </a:r>
            <a:endParaRPr lang="zh-CN" altLang="en-US" b="1" dirty="0">
              <a:solidFill>
                <a:schemeClr val="accent2"/>
              </a:solidFill>
              <a:latin typeface="幼圆" pitchFamily="49" charset="-122"/>
              <a:ea typeface="幼圆" pitchFamily="49" charset="-122"/>
            </a:endParaRPr>
          </a:p>
          <a:p>
            <a:pPr>
              <a:lnSpc>
                <a:spcPct val="125000"/>
              </a:lnSpc>
            </a:pPr>
            <a:r>
              <a:rPr lang="zh-CN" altLang="en-US" sz="1600" b="1" dirty="0">
                <a:solidFill>
                  <a:srgbClr val="C00000"/>
                </a:solidFill>
                <a:latin typeface="幼圆" pitchFamily="49" charset="-122"/>
                <a:ea typeface="幼圆" pitchFamily="49" charset="-122"/>
              </a:rPr>
              <a:t>一部分原工商业者</a:t>
            </a:r>
            <a:r>
              <a:rPr lang="zh-CN" altLang="en-US" b="1" dirty="0">
                <a:solidFill>
                  <a:schemeClr val="accent2"/>
                </a:solidFill>
                <a:latin typeface="幼圆" pitchFamily="49" charset="-122"/>
                <a:ea typeface="幼圆" pitchFamily="49" charset="-122"/>
              </a:rPr>
              <a:t>：使用处理不很恰当。</a:t>
            </a:r>
            <a:endParaRPr lang="zh-CN" altLang="en-US" b="1" dirty="0">
              <a:solidFill>
                <a:schemeClr val="accent2"/>
              </a:solidFill>
              <a:latin typeface="幼圆" pitchFamily="49" charset="-122"/>
              <a:ea typeface="幼圆" pitchFamily="49" charset="-122"/>
            </a:endParaRPr>
          </a:p>
        </p:txBody>
      </p:sp>
      <p:sp>
        <p:nvSpPr>
          <p:cNvPr id="55309" name="圆角矩形标注 194563"/>
          <p:cNvSpPr/>
          <p:nvPr/>
        </p:nvSpPr>
        <p:spPr>
          <a:xfrm>
            <a:off x="256540" y="4655820"/>
            <a:ext cx="5275580" cy="1520825"/>
          </a:xfrm>
          <a:prstGeom prst="wedgeRoundRectCallout">
            <a:avLst>
              <a:gd name="adj1" fmla="val 1421"/>
              <a:gd name="adj2" fmla="val -49597"/>
              <a:gd name="adj3" fmla="val 16667"/>
            </a:avLst>
          </a:prstGeom>
          <a:solidFill>
            <a:srgbClr val="FFFF99"/>
          </a:solidFill>
          <a:ln w="9525" cap="flat" cmpd="sng">
            <a:solidFill>
              <a:srgbClr val="000000"/>
            </a:solidFill>
            <a:prstDash val="solid"/>
            <a:miter/>
            <a:headEnd type="none" w="med" len="med"/>
            <a:tailEnd type="none" w="med" len="med"/>
          </a:ln>
        </p:spPr>
        <p:txBody>
          <a:bodyPr anchor="t"/>
          <a:p>
            <a:pPr>
              <a:lnSpc>
                <a:spcPct val="150000"/>
              </a:lnSpc>
            </a:pPr>
            <a:r>
              <a:rPr lang="en-US" altLang="zh-CN" b="1" dirty="0">
                <a:solidFill>
                  <a:schemeClr val="accent2"/>
                </a:solidFill>
                <a:latin typeface="幼圆" pitchFamily="49" charset="-122"/>
                <a:ea typeface="幼圆" pitchFamily="49" charset="-122"/>
              </a:rPr>
              <a:t>- </a:t>
            </a:r>
            <a:r>
              <a:rPr lang="zh-CN" altLang="en-US" b="1" dirty="0">
                <a:solidFill>
                  <a:schemeClr val="accent2"/>
                </a:solidFill>
                <a:latin typeface="幼圆" pitchFamily="49" charset="-122"/>
                <a:ea typeface="幼圆" pitchFamily="49" charset="-122"/>
              </a:rPr>
              <a:t>社会主义经济模式选择理解：过于单一</a:t>
            </a:r>
            <a:endParaRPr lang="zh-CN" altLang="en-US" b="1" dirty="0">
              <a:solidFill>
                <a:schemeClr val="accent2"/>
              </a:solidFill>
              <a:latin typeface="幼圆" pitchFamily="49" charset="-122"/>
              <a:ea typeface="幼圆" pitchFamily="49" charset="-122"/>
            </a:endParaRPr>
          </a:p>
          <a:p>
            <a:pPr>
              <a:lnSpc>
                <a:spcPct val="150000"/>
              </a:lnSpc>
            </a:pPr>
            <a:r>
              <a:rPr lang="en-US" altLang="zh-CN" b="1" dirty="0">
                <a:solidFill>
                  <a:schemeClr val="accent2"/>
                </a:solidFill>
                <a:latin typeface="幼圆" pitchFamily="49" charset="-122"/>
                <a:ea typeface="幼圆" pitchFamily="49" charset="-122"/>
              </a:rPr>
              <a:t>- </a:t>
            </a:r>
            <a:r>
              <a:rPr lang="zh-CN" altLang="en-US" b="1" dirty="0">
                <a:solidFill>
                  <a:schemeClr val="accent2"/>
                </a:solidFill>
                <a:latin typeface="幼圆" pitchFamily="49" charset="-122"/>
                <a:ea typeface="幼圆" pitchFamily="49" charset="-122"/>
              </a:rPr>
              <a:t>公有制实现形式的选择和理解：过于简单化</a:t>
            </a:r>
            <a:endParaRPr lang="zh-CN" altLang="en-US" b="1" dirty="0">
              <a:solidFill>
                <a:schemeClr val="accent2"/>
              </a:solidFill>
              <a:latin typeface="幼圆" pitchFamily="49" charset="-122"/>
              <a:ea typeface="幼圆" pitchFamily="49" charset="-122"/>
            </a:endParaRPr>
          </a:p>
          <a:p>
            <a:pPr>
              <a:lnSpc>
                <a:spcPct val="150000"/>
              </a:lnSpc>
            </a:pPr>
            <a:r>
              <a:rPr lang="en-US" altLang="zh-CN" b="1" dirty="0">
                <a:solidFill>
                  <a:schemeClr val="accent2"/>
                </a:solidFill>
                <a:latin typeface="幼圆" pitchFamily="49" charset="-122"/>
                <a:ea typeface="幼圆" pitchFamily="49" charset="-122"/>
              </a:rPr>
              <a:t>- </a:t>
            </a:r>
            <a:r>
              <a:rPr lang="zh-CN" altLang="en-US" b="1" dirty="0">
                <a:solidFill>
                  <a:schemeClr val="accent2"/>
                </a:solidFill>
                <a:latin typeface="幼圆" pitchFamily="49" charset="-122"/>
                <a:ea typeface="幼圆" pitchFamily="49" charset="-122"/>
              </a:rPr>
              <a:t>对我国社会主义阶段问题还没有形成科学认识</a:t>
            </a:r>
            <a:endParaRPr lang="zh-CN" altLang="en-US" b="1" dirty="0">
              <a:solidFill>
                <a:schemeClr val="accent2"/>
              </a:solidFill>
              <a:latin typeface="幼圆" pitchFamily="49" charset="-122"/>
              <a:ea typeface="幼圆" pitchFamily="49" charset="-122"/>
            </a:endParaRPr>
          </a:p>
        </p:txBody>
      </p:sp>
      <p:pic>
        <p:nvPicPr>
          <p:cNvPr id="55310" name="图片 194570" descr="090803004264430"/>
          <p:cNvPicPr>
            <a:picLocks noChangeAspect="1"/>
          </p:cNvPicPr>
          <p:nvPr/>
        </p:nvPicPr>
        <p:blipFill>
          <a:blip r:embed="rId1"/>
          <a:stretch>
            <a:fillRect/>
          </a:stretch>
        </p:blipFill>
        <p:spPr>
          <a:xfrm>
            <a:off x="5636260" y="4050665"/>
            <a:ext cx="3251200" cy="2501900"/>
          </a:xfrm>
          <a:prstGeom prst="rect">
            <a:avLst/>
          </a:prstGeom>
          <a:noFill/>
          <a:ln w="9525">
            <a:noFill/>
          </a:ln>
        </p:spPr>
      </p:pic>
      <p:sp>
        <p:nvSpPr>
          <p:cNvPr id="47111" name="文本占位符 356358"/>
          <p:cNvSpPr>
            <a:spLocks noGrp="1"/>
          </p:cNvSpPr>
          <p:nvPr>
            <p:ph idx="1"/>
          </p:nvPr>
        </p:nvSpPr>
        <p:spPr>
          <a:xfrm>
            <a:off x="4335145" y="1663065"/>
            <a:ext cx="4552315" cy="1149350"/>
          </a:xfrm>
          <a:solidFill>
            <a:srgbClr val="CCFFFF"/>
          </a:solidFill>
        </p:spPr>
        <p:txBody>
          <a:bodyPr anchor="t"/>
          <a:p>
            <a:pPr marL="0" indent="0" fontAlgn="base">
              <a:lnSpc>
                <a:spcPct val="125000"/>
              </a:lnSpc>
              <a:buNone/>
            </a:pPr>
            <a:r>
              <a:rPr lang="zh-CN" altLang="en-US" sz="2400" b="1" strike="noStrike" noProof="1" dirty="0">
                <a:solidFill>
                  <a:srgbClr val="FF0000"/>
                </a:solidFill>
                <a:latin typeface="幼圆" pitchFamily="49" charset="-122"/>
                <a:ea typeface="幼圆" pitchFamily="49" charset="-122"/>
              </a:rPr>
              <a:t>指导思想</a:t>
            </a:r>
            <a:r>
              <a:rPr lang="zh-CN" altLang="en-US" sz="2400" b="1" strike="noStrike" noProof="1" dirty="0">
                <a:solidFill>
                  <a:schemeClr val="accent6"/>
                </a:solidFill>
                <a:latin typeface="幼圆" pitchFamily="49" charset="-122"/>
                <a:ea typeface="幼圆" pitchFamily="49" charset="-122"/>
              </a:rPr>
              <a:t>：急于求成、不够谨慎</a:t>
            </a:r>
            <a:endParaRPr lang="zh-CN" altLang="en-US" sz="2400" b="1" strike="noStrike" noProof="1" dirty="0">
              <a:solidFill>
                <a:schemeClr val="accent6"/>
              </a:solidFill>
              <a:latin typeface="幼圆" pitchFamily="49" charset="-122"/>
              <a:ea typeface="幼圆" pitchFamily="49" charset="-122"/>
            </a:endParaRPr>
          </a:p>
          <a:p>
            <a:pPr marL="0" indent="0" fontAlgn="base">
              <a:lnSpc>
                <a:spcPct val="125000"/>
              </a:lnSpc>
              <a:buNone/>
            </a:pPr>
            <a:r>
              <a:rPr lang="zh-CN" altLang="en-US" sz="2400" b="1" strike="noStrike" noProof="1" dirty="0">
                <a:solidFill>
                  <a:srgbClr val="FF0000"/>
                </a:solidFill>
                <a:latin typeface="幼圆" pitchFamily="49" charset="-122"/>
                <a:ea typeface="幼圆" pitchFamily="49" charset="-122"/>
              </a:rPr>
              <a:t>工作方法</a:t>
            </a:r>
            <a:r>
              <a:rPr lang="zh-CN" altLang="en-US" sz="2400" b="1" strike="noStrike" noProof="1" dirty="0">
                <a:solidFill>
                  <a:schemeClr val="accent6"/>
                </a:solidFill>
                <a:latin typeface="幼圆" pitchFamily="49" charset="-122"/>
                <a:ea typeface="幼圆" pitchFamily="49" charset="-122"/>
              </a:rPr>
              <a:t>：过于简单</a:t>
            </a:r>
            <a:endParaRPr lang="zh-CN" altLang="en-US" sz="2400" b="1" strike="noStrike" noProof="1" dirty="0">
              <a:solidFill>
                <a:schemeClr val="accent6"/>
              </a:solidFill>
              <a:latin typeface="幼圆" pitchFamily="49" charset="-122"/>
              <a:ea typeface="幼圆" pitchFamily="49" charset="-122"/>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占位符 34817"/>
          <p:cNvSpPr>
            <a:spLocks noGrp="1"/>
          </p:cNvSpPr>
          <p:nvPr>
            <p:ph idx="1"/>
          </p:nvPr>
        </p:nvSpPr>
        <p:spPr>
          <a:xfrm>
            <a:off x="469900" y="1270000"/>
            <a:ext cx="8135938" cy="4525963"/>
          </a:xfrm>
          <a:noFill/>
        </p:spPr>
        <p:txBody>
          <a:bodyPr anchor="t"/>
          <a:lstStyle/>
          <a:p>
            <a:pPr marL="0" indent="0" algn="just">
              <a:lnSpc>
                <a:spcPct val="150000"/>
              </a:lnSpc>
              <a:buClr>
                <a:srgbClr val="FF0000"/>
              </a:buClr>
              <a:buFont typeface="Wingdings" panose="05000000000000000000" pitchFamily="2" charset="2"/>
              <a:buNone/>
            </a:pPr>
            <a:r>
              <a:rPr lang="zh-CN" altLang="en-US" b="1" dirty="0">
                <a:solidFill>
                  <a:srgbClr val="FF0000"/>
                </a:solidFill>
                <a:latin typeface="微软雅黑" panose="020B0503020204020204" charset="-122"/>
                <a:ea typeface="微软雅黑" panose="020B0503020204020204" charset="-122"/>
              </a:rPr>
              <a:t>社会主义改造中出现的失误和偏差：</a:t>
            </a:r>
            <a:endParaRPr lang="zh-CN" altLang="en-US" b="1" dirty="0">
              <a:solidFill>
                <a:srgbClr val="FF0000"/>
              </a:solidFill>
              <a:latin typeface="微软雅黑" panose="020B0503020204020204" charset="-122"/>
              <a:ea typeface="微软雅黑" panose="020B0503020204020204" charset="-122"/>
            </a:endParaRPr>
          </a:p>
          <a:p>
            <a:pPr marL="0" indent="0" algn="just">
              <a:lnSpc>
                <a:spcPct val="190000"/>
              </a:lnSpc>
              <a:buNone/>
            </a:pPr>
            <a:r>
              <a:rPr lang="zh-CN" altLang="en-US" sz="2400" dirty="0">
                <a:latin typeface="微软雅黑" panose="020B0503020204020204" charset="-122"/>
                <a:ea typeface="微软雅黑" panose="020B0503020204020204" charset="-122"/>
              </a:rPr>
              <a:t>　　  主要是“在一九五五年夏季以后，农业合作化以及对手工业和个体商业的改造要求过急，工作过粗，改变过快，形式也过于简单划一，以致在长期间遗留了一些问题。一九五六年资本主义工商业改造基本完成以后，对于一部分原工商业者的使用和处理也不很适当。”</a:t>
            </a:r>
            <a:endParaRPr lang="zh-CN" altLang="en-US" sz="2400" dirty="0">
              <a:latin typeface="微软雅黑" panose="020B0503020204020204" charset="-122"/>
              <a:ea typeface="微软雅黑" panose="020B0503020204020204" charset="-122"/>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文本框 373763"/>
          <p:cNvSpPr txBox="1"/>
          <p:nvPr/>
        </p:nvSpPr>
        <p:spPr>
          <a:xfrm>
            <a:off x="2015490" y="1255395"/>
            <a:ext cx="4570730" cy="521970"/>
          </a:xfrm>
          <a:prstGeom prst="rect">
            <a:avLst/>
          </a:prstGeom>
          <a:solidFill>
            <a:schemeClr val="accent6">
              <a:lumMod val="40000"/>
              <a:lumOff val="60000"/>
            </a:schemeClr>
          </a:solidFill>
          <a:ln w="19050" cap="flat" cmpd="sng">
            <a:noFill/>
            <a:prstDash val="solid"/>
            <a:miter/>
            <a:headEnd type="none" w="med" len="med"/>
            <a:tailEnd type="none" w="med" len="med"/>
          </a:ln>
          <a:effectLst>
            <a:outerShdw dist="17961" dir="2699999" algn="ctr" rotWithShape="0">
              <a:schemeClr val="bg1"/>
            </a:outerShdw>
          </a:effectLst>
        </p:spPr>
        <p:txBody>
          <a:bodyPr wrap="square" anchor="ctr">
            <a:spAutoFit/>
          </a:bodyPr>
          <a:p>
            <a:pPr>
              <a:spcBef>
                <a:spcPct val="50000"/>
              </a:spcBef>
              <a:buClr>
                <a:schemeClr val="bg1"/>
              </a:buClr>
            </a:pPr>
            <a:r>
              <a:rPr lang="en-US" altLang="zh-CN" sz="2400" b="1" dirty="0">
                <a:latin typeface="Arial" panose="020B0604020202020204" pitchFamily="34" charset="0"/>
                <a:ea typeface="宋体" panose="02010600030101010101" pitchFamily="2" charset="-122"/>
              </a:rPr>
              <a:t> </a:t>
            </a:r>
            <a:r>
              <a:rPr lang="en-US" altLang="zh-CN" sz="2400" b="1" dirty="0">
                <a:solidFill>
                  <a:srgbClr val="CC0000"/>
                </a:solidFill>
                <a:latin typeface="Arial" panose="020B0604020202020204" pitchFamily="34" charset="0"/>
                <a:ea typeface="华文隶书" pitchFamily="2" charset="-122"/>
              </a:rPr>
              <a:t>“</a:t>
            </a:r>
            <a:r>
              <a:rPr lang="zh-CN" altLang="en-US" sz="2400" b="1" dirty="0">
                <a:solidFill>
                  <a:srgbClr val="CC0000"/>
                </a:solidFill>
                <a:latin typeface="Arial" panose="020B0604020202020204" pitchFamily="34" charset="0"/>
                <a:ea typeface="华文隶书" pitchFamily="2" charset="-122"/>
              </a:rPr>
              <a:t>小脚女人”：毛泽东与邓子恢</a:t>
            </a:r>
            <a:r>
              <a:rPr lang="zh-CN" altLang="en-US" sz="2800" b="1" dirty="0">
                <a:solidFill>
                  <a:srgbClr val="CC0000"/>
                </a:solidFill>
                <a:latin typeface="Arial" panose="020B0604020202020204" pitchFamily="34" charset="0"/>
                <a:ea typeface="宋体" panose="02010600030101010101" pitchFamily="2" charset="-122"/>
              </a:rPr>
              <a:t> </a:t>
            </a:r>
            <a:r>
              <a:rPr lang="zh-CN" altLang="en-US" sz="2800" b="1" dirty="0">
                <a:solidFill>
                  <a:srgbClr val="CC0000"/>
                </a:solidFill>
                <a:latin typeface="华文新魏" pitchFamily="2" charset="-122"/>
                <a:ea typeface="华文新魏" pitchFamily="2" charset="-122"/>
              </a:rPr>
              <a:t>  </a:t>
            </a:r>
            <a:endParaRPr lang="zh-CN" altLang="en-US" sz="2800">
              <a:solidFill>
                <a:srgbClr val="CC0000"/>
              </a:solidFill>
              <a:latin typeface="Arial" panose="020B0604020202020204" pitchFamily="34" charset="0"/>
              <a:ea typeface="宋体" panose="02010600030101010101" pitchFamily="2" charset="-122"/>
            </a:endParaRPr>
          </a:p>
        </p:txBody>
      </p:sp>
      <p:sp>
        <p:nvSpPr>
          <p:cNvPr id="6" name="横卷形 5"/>
          <p:cNvSpPr/>
          <p:nvPr/>
        </p:nvSpPr>
        <p:spPr bwMode="auto">
          <a:xfrm>
            <a:off x="286385" y="1174115"/>
            <a:ext cx="1512888" cy="576263"/>
          </a:xfrm>
          <a:prstGeom prst="horizontalScroll">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p>
            <a:pPr fontAlgn="base"/>
            <a:r>
              <a:rPr lang="zh-CN" altLang="en-US" sz="2400" b="1" strike="noStrike" noProof="1" dirty="0">
                <a:solidFill>
                  <a:srgbClr val="680000"/>
                </a:solidFill>
                <a:latin typeface="幼圆" pitchFamily="49" charset="-122"/>
                <a:ea typeface="幼圆" pitchFamily="49" charset="-122"/>
                <a:cs typeface="+mn-cs"/>
              </a:rPr>
              <a:t>讲故事</a:t>
            </a:r>
            <a:endParaRPr lang="zh-CN" altLang="en-US" sz="2400" b="1" strike="noStrike" noProof="1" dirty="0">
              <a:solidFill>
                <a:srgbClr val="680000"/>
              </a:solidFill>
              <a:latin typeface="幼圆" pitchFamily="49" charset="-122"/>
              <a:ea typeface="幼圆" pitchFamily="49" charset="-122"/>
            </a:endParaRPr>
          </a:p>
        </p:txBody>
      </p:sp>
      <p:pic>
        <p:nvPicPr>
          <p:cNvPr id="56323" name="图片 373766" descr="2010053110004131"/>
          <p:cNvPicPr>
            <a:picLocks noChangeAspect="1"/>
          </p:cNvPicPr>
          <p:nvPr/>
        </p:nvPicPr>
        <p:blipFill>
          <a:blip r:embed="rId1"/>
          <a:stretch>
            <a:fillRect/>
          </a:stretch>
        </p:blipFill>
        <p:spPr>
          <a:xfrm>
            <a:off x="430848" y="2110740"/>
            <a:ext cx="2312987" cy="3530600"/>
          </a:xfrm>
          <a:prstGeom prst="rect">
            <a:avLst/>
          </a:prstGeom>
          <a:noFill/>
          <a:ln w="9525">
            <a:noFill/>
          </a:ln>
        </p:spPr>
      </p:pic>
      <p:sp>
        <p:nvSpPr>
          <p:cNvPr id="56324" name="圆角矩形标注 5"/>
          <p:cNvSpPr/>
          <p:nvPr/>
        </p:nvSpPr>
        <p:spPr>
          <a:xfrm>
            <a:off x="3312160" y="1966278"/>
            <a:ext cx="5399088" cy="1439862"/>
          </a:xfrm>
          <a:prstGeom prst="wedgeRoundRectCallout">
            <a:avLst>
              <a:gd name="adj1" fmla="val -60792"/>
              <a:gd name="adj2" fmla="val 25194"/>
              <a:gd name="adj3" fmla="val 16667"/>
            </a:avLst>
          </a:prstGeom>
          <a:solidFill>
            <a:schemeClr val="accent2">
              <a:lumMod val="20000"/>
              <a:lumOff val="80000"/>
            </a:schemeClr>
          </a:solidFill>
          <a:ln w="762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zh-CN" altLang="en-US" sz="2000" b="1" dirty="0">
                <a:solidFill>
                  <a:srgbClr val="960000"/>
                </a:solidFill>
                <a:latin typeface="楷体" panose="02010609060101010101" charset="-122"/>
                <a:ea typeface="楷体" panose="02010609060101010101" charset="-122"/>
              </a:rPr>
              <a:t>必须坚持宁肯少些但要好些的方针，必须发展一批，办好一批，在办好的基础上求发展。</a:t>
            </a:r>
            <a:endParaRPr lang="zh-CN" altLang="en-US" sz="2000" b="1" dirty="0">
              <a:latin typeface="楷体" panose="02010609060101010101" charset="-122"/>
              <a:ea typeface="楷体" panose="02010609060101010101" charset="-122"/>
            </a:endParaRPr>
          </a:p>
        </p:txBody>
      </p:sp>
      <p:sp>
        <p:nvSpPr>
          <p:cNvPr id="373769" name="矩形 373768"/>
          <p:cNvSpPr/>
          <p:nvPr/>
        </p:nvSpPr>
        <p:spPr>
          <a:xfrm>
            <a:off x="430848" y="5782628"/>
            <a:ext cx="3529013" cy="431800"/>
          </a:xfrm>
          <a:prstGeom prst="rect">
            <a:avLst/>
          </a:prstGeom>
          <a:solidFill>
            <a:srgbClr val="CCFFFF"/>
          </a:solid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lvl="0" fontAlgn="base">
              <a:buNone/>
            </a:pPr>
            <a:r>
              <a:rPr lang="en-US" altLang="zh-CN" sz="2400" b="1" strike="noStrike" noProof="1" dirty="0">
                <a:solidFill>
                  <a:srgbClr val="FF0000"/>
                </a:solidFill>
                <a:effectLst>
                  <a:outerShdw blurRad="38100" dist="38100" dir="2700000">
                    <a:srgbClr val="000000"/>
                  </a:outerShdw>
                </a:effectLst>
                <a:latin typeface="Arial" panose="020B0604020202020204" pitchFamily="34" charset="0"/>
                <a:ea typeface="华文新魏" pitchFamily="2" charset="-122"/>
                <a:cs typeface="+mn-cs"/>
              </a:rPr>
              <a:t> </a:t>
            </a:r>
            <a:r>
              <a:rPr lang="zh-CN" altLang="en-US" sz="2000" b="1" strike="noStrike" noProof="1" dirty="0">
                <a:solidFill>
                  <a:srgbClr val="0000FF"/>
                </a:solidFill>
                <a:latin typeface="幼圆" pitchFamily="49" charset="-122"/>
                <a:ea typeface="幼圆" pitchFamily="49" charset="-122"/>
                <a:cs typeface="+mn-cs"/>
              </a:rPr>
              <a:t>中央农村工作部部长邓子恢</a:t>
            </a:r>
            <a:endParaRPr lang="zh-CN" altLang="en-US" sz="2000" b="1" strike="noStrike" noProof="1" dirty="0">
              <a:latin typeface="幼圆" pitchFamily="49" charset="-122"/>
              <a:ea typeface="幼圆" pitchFamily="49" charset="-122"/>
            </a:endParaRPr>
          </a:p>
        </p:txBody>
      </p:sp>
      <p:sp>
        <p:nvSpPr>
          <p:cNvPr id="56326" name="圆角矩形标注 5"/>
          <p:cNvSpPr/>
          <p:nvPr/>
        </p:nvSpPr>
        <p:spPr>
          <a:xfrm>
            <a:off x="2878773" y="3910965"/>
            <a:ext cx="5905500" cy="1728788"/>
          </a:xfrm>
          <a:prstGeom prst="wedgeRoundRectCallout">
            <a:avLst>
              <a:gd name="adj1" fmla="val -52824"/>
              <a:gd name="adj2" fmla="val -90495"/>
              <a:gd name="adj3" fmla="val 16667"/>
            </a:avLst>
          </a:prstGeom>
          <a:solidFill>
            <a:schemeClr val="accent1">
              <a:lumMod val="20000"/>
              <a:lumOff val="80000"/>
            </a:schemeClr>
          </a:solidFill>
          <a:ln w="762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zh-CN" altLang="en-US" sz="2000" b="1" dirty="0">
                <a:solidFill>
                  <a:srgbClr val="960000"/>
                </a:solidFill>
                <a:latin typeface="楷体" panose="02010609060101010101" charset="-122"/>
                <a:ea typeface="楷体" panose="02010609060101010101" charset="-122"/>
              </a:rPr>
              <a:t>这批社会主义据点，将是吸引中贫农战胜乡村资本主义的基本阵地，巩固这一阵地，打好基础，尔后稳步前进，就可收到事半功倍之效，否则仍要走回头路，要快反慢。</a:t>
            </a:r>
            <a:endParaRPr lang="zh-CN" altLang="en-US" sz="2000" b="1" dirty="0">
              <a:latin typeface="楷体" panose="02010609060101010101" charset="-122"/>
              <a:ea typeface="楷体" panose="02010609060101010101" charset="-122"/>
            </a:endParaRPr>
          </a:p>
        </p:txBody>
      </p:sp>
      <p:sp>
        <p:nvSpPr>
          <p:cNvPr id="56327" name="文本占位符 373770"/>
          <p:cNvSpPr>
            <a:spLocks noGrp="1"/>
          </p:cNvSpPr>
          <p:nvPr>
            <p:ph idx="1"/>
          </p:nvPr>
        </p:nvSpPr>
        <p:spPr>
          <a:xfrm>
            <a:off x="5038090" y="5782628"/>
            <a:ext cx="3673475" cy="935037"/>
          </a:xfrm>
          <a:solidFill>
            <a:srgbClr val="FFFF99"/>
          </a:solidFill>
        </p:spPr>
        <p:txBody>
          <a:bodyPr anchor="t"/>
          <a:p>
            <a:pPr marL="0" indent="0">
              <a:lnSpc>
                <a:spcPct val="125000"/>
              </a:lnSpc>
              <a:buNone/>
            </a:pPr>
            <a:r>
              <a:rPr lang="zh-CN" altLang="en-US" sz="2000" b="1" dirty="0">
                <a:latin typeface="幼圆" pitchFamily="49" charset="-122"/>
                <a:ea typeface="幼圆" pitchFamily="49" charset="-122"/>
              </a:rPr>
              <a:t>他的发展计划定为从</a:t>
            </a:r>
            <a:r>
              <a:rPr lang="en-US" altLang="zh-CN" sz="2000" b="1" dirty="0">
                <a:latin typeface="幼圆" pitchFamily="49" charset="-122"/>
                <a:ea typeface="幼圆" pitchFamily="49" charset="-122"/>
              </a:rPr>
              <a:t>65</a:t>
            </a:r>
            <a:r>
              <a:rPr lang="zh-CN" altLang="en-US" sz="2000" b="1" dirty="0">
                <a:latin typeface="幼圆" pitchFamily="49" charset="-122"/>
                <a:ea typeface="幼圆" pitchFamily="49" charset="-122"/>
              </a:rPr>
              <a:t>万个社发展到</a:t>
            </a:r>
            <a:r>
              <a:rPr lang="en-US" altLang="zh-CN" sz="2000" b="1" dirty="0">
                <a:latin typeface="幼圆" pitchFamily="49" charset="-122"/>
                <a:ea typeface="幼圆" pitchFamily="49" charset="-122"/>
              </a:rPr>
              <a:t>100</a:t>
            </a:r>
            <a:r>
              <a:rPr lang="zh-CN" altLang="en-US" sz="2000" b="1" dirty="0">
                <a:latin typeface="幼圆" pitchFamily="49" charset="-122"/>
                <a:ea typeface="幼圆" pitchFamily="49" charset="-122"/>
              </a:rPr>
              <a:t>万个，翻半番</a:t>
            </a:r>
            <a:endParaRPr lang="zh-CN" altLang="en-US" sz="2000" b="1" dirty="0">
              <a:latin typeface="幼圆" pitchFamily="49" charset="-122"/>
              <a:ea typeface="幼圆" pitchFamily="49" charset="-122"/>
            </a:endParaRPr>
          </a:p>
        </p:txBody>
      </p:sp>
      <p:sp>
        <p:nvSpPr>
          <p:cNvPr id="56328" name="矩形 373771"/>
          <p:cNvSpPr/>
          <p:nvPr/>
        </p:nvSpPr>
        <p:spPr>
          <a:xfrm>
            <a:off x="4865370" y="3406140"/>
            <a:ext cx="3275965" cy="358775"/>
          </a:xfrm>
          <a:prstGeom prst="rect">
            <a:avLst/>
          </a:prstGeom>
          <a:solidFill>
            <a:srgbClr val="FFFF99"/>
          </a:solidFill>
          <a:ln w="9525">
            <a:noFill/>
          </a:ln>
        </p:spPr>
        <p:txBody>
          <a:bodyPr anchor="t"/>
          <a:p>
            <a:pPr>
              <a:lnSpc>
                <a:spcPct val="80000"/>
              </a:lnSpc>
              <a:spcBef>
                <a:spcPct val="20000"/>
              </a:spcBef>
            </a:pPr>
            <a:r>
              <a:rPr lang="zh-CN" altLang="en-US" sz="2000" b="1" dirty="0">
                <a:solidFill>
                  <a:srgbClr val="FF0000"/>
                </a:solidFill>
                <a:latin typeface="幼圆" pitchFamily="49" charset="-122"/>
                <a:ea typeface="幼圆" pitchFamily="49" charset="-122"/>
              </a:rPr>
              <a:t>强调慎重、稳步、循序渐</a:t>
            </a:r>
            <a:r>
              <a:rPr lang="zh-CN" altLang="en-US" sz="2000" b="1" dirty="0">
                <a:latin typeface="幼圆" pitchFamily="49" charset="-122"/>
                <a:ea typeface="幼圆" pitchFamily="49" charset="-122"/>
              </a:rPr>
              <a:t>进</a:t>
            </a:r>
            <a:endParaRPr lang="zh-CN" altLang="en-US" sz="2000" b="1" dirty="0">
              <a:latin typeface="幼圆" pitchFamily="49" charset="-122"/>
              <a:ea typeface="幼圆" pitchFamily="49" charset="-122"/>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5" name="图片 374788" descr="2008102412151262"/>
          <p:cNvPicPr>
            <a:picLocks noChangeAspect="1"/>
          </p:cNvPicPr>
          <p:nvPr/>
        </p:nvPicPr>
        <p:blipFill>
          <a:blip r:embed="rId1"/>
          <a:stretch>
            <a:fillRect/>
          </a:stretch>
        </p:blipFill>
        <p:spPr>
          <a:xfrm>
            <a:off x="5363845" y="3979228"/>
            <a:ext cx="3681413" cy="2736850"/>
          </a:xfrm>
          <a:prstGeom prst="rect">
            <a:avLst/>
          </a:prstGeom>
          <a:noFill/>
          <a:ln w="9525">
            <a:noFill/>
          </a:ln>
        </p:spPr>
      </p:pic>
      <p:sp>
        <p:nvSpPr>
          <p:cNvPr id="57346" name="圆角矩形标注 5"/>
          <p:cNvSpPr/>
          <p:nvPr/>
        </p:nvSpPr>
        <p:spPr>
          <a:xfrm>
            <a:off x="2780983" y="1315403"/>
            <a:ext cx="6264275" cy="2303462"/>
          </a:xfrm>
          <a:prstGeom prst="wedgeRoundRectCallout">
            <a:avLst>
              <a:gd name="adj1" fmla="val 1648"/>
              <a:gd name="adj2" fmla="val 64264"/>
              <a:gd name="adj3" fmla="val 16667"/>
            </a:avLst>
          </a:prstGeom>
          <a:solidFill>
            <a:schemeClr val="accent6">
              <a:lumMod val="20000"/>
              <a:lumOff val="80000"/>
            </a:schemeClr>
          </a:solidFill>
          <a:ln w="762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楷体" panose="02010609060101010101" charset="-122"/>
                <a:ea typeface="楷体" panose="02010609060101010101" charset="-122"/>
              </a:rPr>
              <a:t>   </a:t>
            </a:r>
            <a:r>
              <a:rPr lang="zh-CN" altLang="en-US" b="1" dirty="0">
                <a:solidFill>
                  <a:srgbClr val="960000"/>
                </a:solidFill>
                <a:latin typeface="楷体" panose="02010609060101010101" charset="-122"/>
                <a:ea typeface="楷体" panose="02010609060101010101" charset="-122"/>
              </a:rPr>
              <a:t>在全国农村中，新的社会主义的群众运动的高潮就要到来。我们的某些同志却像一个“小脚女人”，东摇西摆地在那里走路，老是埋怨别人说，走快了，走快了。过多的评头论足，不适当的埋怨，无穷的忧虑，数不尽的清规和戒律，以为这是指导农村中社会主义群众的正确方针。否，这不是正确的方针，这是错误的方针。</a:t>
            </a:r>
            <a:endParaRPr lang="zh-CN" altLang="en-US" b="1" dirty="0">
              <a:latin typeface="楷体" panose="02010609060101010101" charset="-122"/>
              <a:ea typeface="楷体" panose="02010609060101010101" charset="-122"/>
            </a:endParaRPr>
          </a:p>
        </p:txBody>
      </p:sp>
      <p:sp>
        <p:nvSpPr>
          <p:cNvPr id="57347" name="圆角矩形标注 5"/>
          <p:cNvSpPr/>
          <p:nvPr/>
        </p:nvSpPr>
        <p:spPr>
          <a:xfrm>
            <a:off x="321945" y="3691890"/>
            <a:ext cx="4537075" cy="1584325"/>
          </a:xfrm>
          <a:prstGeom prst="wedgeRoundRectCallout">
            <a:avLst>
              <a:gd name="adj1" fmla="val 60847"/>
              <a:gd name="adj2" fmla="val 21542"/>
              <a:gd name="adj3" fmla="val 16667"/>
            </a:avLst>
          </a:prstGeom>
          <a:solidFill>
            <a:schemeClr val="accent1">
              <a:lumMod val="20000"/>
              <a:lumOff val="80000"/>
            </a:schemeClr>
          </a:solidFill>
          <a:ln w="762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楷体" panose="02010609060101010101" charset="-122"/>
                <a:ea typeface="楷体" panose="02010609060101010101" charset="-122"/>
              </a:rPr>
              <a:t> </a:t>
            </a:r>
            <a:r>
              <a:rPr lang="zh-CN" altLang="en-US" b="1" dirty="0">
                <a:solidFill>
                  <a:srgbClr val="960000"/>
                </a:solidFill>
                <a:latin typeface="楷体" panose="02010609060101010101" charset="-122"/>
                <a:ea typeface="楷体" panose="02010609060101010101" charset="-122"/>
              </a:rPr>
              <a:t>有些同志被几十万个小型合作社吓昏了，被胜利吓昏了头脑，是从资产阶级、富农，或者具有资本主义自发倾向的富裕中农的立场上 替较少的人打主意。</a:t>
            </a:r>
            <a:endParaRPr lang="zh-CN" altLang="en-US" b="1" dirty="0">
              <a:latin typeface="楷体" panose="02010609060101010101" charset="-122"/>
              <a:ea typeface="楷体" panose="02010609060101010101" charset="-122"/>
            </a:endParaRPr>
          </a:p>
        </p:txBody>
      </p:sp>
      <p:sp>
        <p:nvSpPr>
          <p:cNvPr id="57348" name="文本占位符 374791"/>
          <p:cNvSpPr>
            <a:spLocks noGrp="1"/>
          </p:cNvSpPr>
          <p:nvPr>
            <p:ph idx="1"/>
          </p:nvPr>
        </p:nvSpPr>
        <p:spPr>
          <a:xfrm>
            <a:off x="394970" y="5419090"/>
            <a:ext cx="4897438" cy="1439863"/>
          </a:xfrm>
          <a:solidFill>
            <a:srgbClr val="FFFF99"/>
          </a:solidFill>
        </p:spPr>
        <p:txBody>
          <a:bodyPr anchor="t"/>
          <a:p>
            <a:pPr marL="0" indent="0">
              <a:lnSpc>
                <a:spcPct val="125000"/>
              </a:lnSpc>
              <a:spcBef>
                <a:spcPct val="0"/>
              </a:spcBef>
              <a:buNone/>
            </a:pPr>
            <a:r>
              <a:rPr lang="en-US" altLang="zh-CN" sz="2400" b="1" dirty="0">
                <a:latin typeface="幼圆" pitchFamily="49" charset="-122"/>
                <a:ea typeface="幼圆" pitchFamily="49" charset="-122"/>
              </a:rPr>
              <a:t>  </a:t>
            </a:r>
            <a:r>
              <a:rPr lang="zh-CN" altLang="en-US" sz="1800" b="1" dirty="0">
                <a:latin typeface="幼圆" pitchFamily="49" charset="-122"/>
                <a:ea typeface="幼圆" pitchFamily="49" charset="-122"/>
              </a:rPr>
              <a:t>否定了邓子恢提出的农业合作社翻半番的发展速度，要求在</a:t>
            </a:r>
            <a:r>
              <a:rPr lang="en-US" altLang="zh-CN" sz="1800" b="1" dirty="0">
                <a:latin typeface="幼圆" pitchFamily="49" charset="-122"/>
                <a:ea typeface="幼圆" pitchFamily="49" charset="-122"/>
              </a:rPr>
              <a:t>1955</a:t>
            </a:r>
            <a:r>
              <a:rPr lang="zh-CN" altLang="en-US" sz="1800" b="1" dirty="0">
                <a:latin typeface="幼圆" pitchFamily="49" charset="-122"/>
                <a:ea typeface="幼圆" pitchFamily="49" charset="-122"/>
              </a:rPr>
              <a:t>年下半年，全国农业合作社要在</a:t>
            </a:r>
            <a:r>
              <a:rPr lang="en-US" altLang="zh-CN" sz="1800" b="1" dirty="0">
                <a:latin typeface="幼圆" pitchFamily="49" charset="-122"/>
                <a:ea typeface="幼圆" pitchFamily="49" charset="-122"/>
              </a:rPr>
              <a:t>65</a:t>
            </a:r>
            <a:r>
              <a:rPr lang="zh-CN" altLang="en-US" sz="1800" b="1" dirty="0">
                <a:latin typeface="幼圆" pitchFamily="49" charset="-122"/>
                <a:ea typeface="幼圆" pitchFamily="49" charset="-122"/>
              </a:rPr>
              <a:t>万的基础上增加</a:t>
            </a:r>
            <a:r>
              <a:rPr lang="en-US" altLang="zh-CN" sz="1800" b="1" dirty="0">
                <a:latin typeface="幼圆" pitchFamily="49" charset="-122"/>
                <a:ea typeface="幼圆" pitchFamily="49" charset="-122"/>
              </a:rPr>
              <a:t>1</a:t>
            </a:r>
            <a:r>
              <a:rPr lang="zh-CN" altLang="en-US" sz="1800" b="1" dirty="0">
                <a:latin typeface="幼圆" pitchFamily="49" charset="-122"/>
                <a:ea typeface="幼圆" pitchFamily="49" charset="-122"/>
              </a:rPr>
              <a:t>倍，达到</a:t>
            </a:r>
            <a:r>
              <a:rPr lang="en-US" altLang="zh-CN" sz="1800" b="1" dirty="0">
                <a:latin typeface="幼圆" pitchFamily="49" charset="-122"/>
                <a:ea typeface="幼圆" pitchFamily="49" charset="-122"/>
              </a:rPr>
              <a:t>130</a:t>
            </a:r>
            <a:r>
              <a:rPr lang="zh-CN" altLang="en-US" sz="1800" b="1" dirty="0">
                <a:latin typeface="幼圆" pitchFamily="49" charset="-122"/>
                <a:ea typeface="幼圆" pitchFamily="49" charset="-122"/>
              </a:rPr>
              <a:t>万个。</a:t>
            </a:r>
            <a:endParaRPr lang="zh-CN" altLang="en-US" sz="1800" b="1" dirty="0">
              <a:latin typeface="幼圆" pitchFamily="49" charset="-122"/>
              <a:ea typeface="幼圆" pitchFamily="49" charset="-122"/>
            </a:endParaRPr>
          </a:p>
        </p:txBody>
      </p:sp>
      <p:sp>
        <p:nvSpPr>
          <p:cNvPr id="57349" name="矩形 374792"/>
          <p:cNvSpPr/>
          <p:nvPr/>
        </p:nvSpPr>
        <p:spPr>
          <a:xfrm>
            <a:off x="236220" y="1603375"/>
            <a:ext cx="2305050" cy="1727200"/>
          </a:xfrm>
          <a:prstGeom prst="rect">
            <a:avLst/>
          </a:prstGeom>
          <a:solidFill>
            <a:srgbClr val="FFFF99"/>
          </a:solidFill>
          <a:ln w="9525">
            <a:noFill/>
          </a:ln>
        </p:spPr>
        <p:txBody>
          <a:bodyPr anchor="t"/>
          <a:p>
            <a:pPr>
              <a:lnSpc>
                <a:spcPct val="125000"/>
              </a:lnSpc>
              <a:spcBef>
                <a:spcPct val="20000"/>
              </a:spcBef>
            </a:pPr>
            <a:r>
              <a:rPr lang="en-US" altLang="zh-CN" sz="2000" b="1" dirty="0">
                <a:solidFill>
                  <a:schemeClr val="tx1"/>
                </a:solidFill>
                <a:latin typeface="Arial" panose="020B0604020202020204" pitchFamily="34" charset="0"/>
                <a:ea typeface="幼圆" pitchFamily="49" charset="-122"/>
              </a:rPr>
              <a:t>    </a:t>
            </a:r>
            <a:r>
              <a:rPr lang="zh-CN" altLang="en-US" b="1" dirty="0">
                <a:solidFill>
                  <a:schemeClr val="tx1"/>
                </a:solidFill>
                <a:latin typeface="Arial" panose="020B0604020202020204" pitchFamily="34" charset="0"/>
                <a:ea typeface="幼圆" pitchFamily="49" charset="-122"/>
              </a:rPr>
              <a:t>邓子恢的观点与毛泽东的观点发生分歧。毛泽东主张全面规划，加快步伐。</a:t>
            </a:r>
            <a:endParaRPr lang="zh-CN" altLang="en-US" b="1" dirty="0">
              <a:solidFill>
                <a:schemeClr val="tx1"/>
              </a:solidFill>
              <a:latin typeface="Arial" panose="020B0604020202020204" pitchFamily="34" charset="0"/>
              <a:ea typeface="幼圆" pitchFamily="49" charset="-122"/>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矩形 392195"/>
          <p:cNvSpPr/>
          <p:nvPr/>
        </p:nvSpPr>
        <p:spPr>
          <a:xfrm>
            <a:off x="2362835" y="1361440"/>
            <a:ext cx="5473700" cy="431800"/>
          </a:xfrm>
          <a:prstGeom prst="rect">
            <a:avLst/>
          </a:prstGeom>
          <a:solidFill>
            <a:srgbClr val="CCFFFF"/>
          </a:solidFill>
          <a:ln w="19050" cap="flat" cmpd="sng">
            <a:solidFill>
              <a:srgbClr val="FFFF99"/>
            </a:solidFill>
            <a:prstDash val="solid"/>
            <a:miter/>
            <a:headEnd type="none" w="med" len="med"/>
            <a:tailEnd type="none" w="med" len="med"/>
          </a:ln>
        </p:spPr>
        <p:txBody>
          <a:bodyPr anchor="t"/>
          <a:p>
            <a:pPr>
              <a:spcBef>
                <a:spcPct val="20000"/>
              </a:spcBef>
            </a:pPr>
            <a:r>
              <a:rPr lang="zh-CN" altLang="en-US" sz="2400" b="1" dirty="0">
                <a:solidFill>
                  <a:srgbClr val="CC0000"/>
                </a:solidFill>
                <a:latin typeface="幼圆" pitchFamily="49" charset="-122"/>
                <a:ea typeface="幼圆" pitchFamily="49" charset="-122"/>
              </a:rPr>
              <a:t>过渡时期的几次政治运动：镇反运动</a:t>
            </a:r>
            <a:endParaRPr lang="zh-CN" altLang="en-US" sz="2400" b="1" dirty="0">
              <a:solidFill>
                <a:srgbClr val="CC0000"/>
              </a:solidFill>
              <a:latin typeface="幼圆" pitchFamily="49" charset="-122"/>
              <a:ea typeface="幼圆" pitchFamily="49" charset="-122"/>
            </a:endParaRPr>
          </a:p>
        </p:txBody>
      </p:sp>
      <p:sp>
        <p:nvSpPr>
          <p:cNvPr id="54274" name="矩形 392196"/>
          <p:cNvSpPr/>
          <p:nvPr/>
        </p:nvSpPr>
        <p:spPr>
          <a:xfrm>
            <a:off x="532130" y="2247265"/>
            <a:ext cx="4401185" cy="4130040"/>
          </a:xfrm>
          <a:prstGeom prst="rect">
            <a:avLst/>
          </a:prstGeom>
          <a:noFill/>
          <a:ln w="28575">
            <a:noFill/>
          </a:ln>
        </p:spPr>
        <p:txBody>
          <a:bodyPr anchor="t"/>
          <a:p>
            <a:pPr fontAlgn="base">
              <a:lnSpc>
                <a:spcPct val="135000"/>
              </a:lnSpc>
              <a:buClr>
                <a:schemeClr val="bg1"/>
              </a:buClr>
            </a:pPr>
            <a:r>
              <a:rPr lang="en-US" altLang="zh-CN" sz="2000" b="1" strike="noStrike" noProof="1" dirty="0">
                <a:latin typeface="华文行楷" pitchFamily="2" charset="-122"/>
                <a:ea typeface="华文行楷" pitchFamily="2" charset="-122"/>
                <a:cs typeface="+mn-cs"/>
              </a:rPr>
              <a:t> </a:t>
            </a:r>
            <a:r>
              <a:rPr lang="en-US" altLang="zh-CN" sz="2400" b="1" strike="noStrike" noProof="1" dirty="0">
                <a:latin typeface="楷体" panose="02010609060101010101" charset="-122"/>
                <a:ea typeface="楷体" panose="02010609060101010101" charset="-122"/>
                <a:cs typeface="+mn-cs"/>
              </a:rPr>
              <a:t> </a:t>
            </a:r>
            <a:r>
              <a:rPr lang="en-US" altLang="zh-CN" sz="2000" b="1" strike="noStrike" noProof="1" dirty="0">
                <a:latin typeface="楷体" panose="02010609060101010101" charset="-122"/>
                <a:ea typeface="楷体" panose="02010609060101010101" charset="-122"/>
                <a:cs typeface="+mn-cs"/>
              </a:rPr>
              <a:t> </a:t>
            </a:r>
            <a:r>
              <a:rPr lang="en-US" altLang="zh-CN" sz="2000" b="1" strike="noStrike" noProof="1" dirty="0">
                <a:solidFill>
                  <a:srgbClr val="0000FF"/>
                </a:solidFill>
                <a:latin typeface="楷体" panose="02010609060101010101" charset="-122"/>
                <a:ea typeface="楷体" panose="02010609060101010101" charset="-122"/>
                <a:cs typeface="+mn-cs"/>
              </a:rPr>
              <a:t>1950</a:t>
            </a:r>
            <a:r>
              <a:rPr lang="zh-CN" altLang="en-US" sz="2000" b="1" strike="noStrike" noProof="1" dirty="0">
                <a:solidFill>
                  <a:srgbClr val="0000FF"/>
                </a:solidFill>
                <a:latin typeface="楷体" panose="02010609060101010101" charset="-122"/>
                <a:ea typeface="楷体" panose="02010609060101010101" charset="-122"/>
                <a:cs typeface="+mn-cs"/>
              </a:rPr>
              <a:t>年</a:t>
            </a:r>
            <a:r>
              <a:rPr lang="en-US" altLang="zh-CN" sz="2000" b="1" strike="noStrike" noProof="1" dirty="0">
                <a:solidFill>
                  <a:srgbClr val="0000FF"/>
                </a:solidFill>
                <a:latin typeface="楷体" panose="02010609060101010101" charset="-122"/>
                <a:ea typeface="楷体" panose="02010609060101010101" charset="-122"/>
                <a:cs typeface="+mn-cs"/>
              </a:rPr>
              <a:t>12</a:t>
            </a:r>
            <a:r>
              <a:rPr lang="zh-CN" altLang="en-US" sz="2000" b="1" strike="noStrike" noProof="1" dirty="0">
                <a:solidFill>
                  <a:srgbClr val="0000FF"/>
                </a:solidFill>
                <a:latin typeface="楷体" panose="02010609060101010101" charset="-122"/>
                <a:ea typeface="楷体" panose="02010609060101010101" charset="-122"/>
                <a:cs typeface="+mn-cs"/>
              </a:rPr>
              <a:t>月至</a:t>
            </a:r>
            <a:r>
              <a:rPr lang="en-US" altLang="zh-CN" sz="2000" b="1" strike="noStrike" noProof="1" dirty="0">
                <a:solidFill>
                  <a:srgbClr val="0000FF"/>
                </a:solidFill>
                <a:latin typeface="楷体" panose="02010609060101010101" charset="-122"/>
                <a:ea typeface="楷体" panose="02010609060101010101" charset="-122"/>
                <a:cs typeface="+mn-cs"/>
              </a:rPr>
              <a:t>1951</a:t>
            </a:r>
            <a:r>
              <a:rPr lang="zh-CN" altLang="en-US" sz="2000" b="1" strike="noStrike" noProof="1" dirty="0">
                <a:solidFill>
                  <a:srgbClr val="0000FF"/>
                </a:solidFill>
                <a:latin typeface="楷体" panose="02010609060101010101" charset="-122"/>
                <a:ea typeface="楷体" panose="02010609060101010101" charset="-122"/>
                <a:cs typeface="+mn-cs"/>
              </a:rPr>
              <a:t>年</a:t>
            </a:r>
            <a:r>
              <a:rPr lang="en-US" altLang="zh-CN" sz="2000" b="1" strike="noStrike" noProof="1" dirty="0">
                <a:solidFill>
                  <a:srgbClr val="0000FF"/>
                </a:solidFill>
                <a:latin typeface="楷体" panose="02010609060101010101" charset="-122"/>
                <a:ea typeface="楷体" panose="02010609060101010101" charset="-122"/>
                <a:cs typeface="+mn-cs"/>
              </a:rPr>
              <a:t>10</a:t>
            </a:r>
            <a:r>
              <a:rPr lang="zh-CN" altLang="en-US" sz="2000" b="1" strike="noStrike" noProof="1" dirty="0">
                <a:solidFill>
                  <a:srgbClr val="0000FF"/>
                </a:solidFill>
                <a:latin typeface="楷体" panose="02010609060101010101" charset="-122"/>
                <a:ea typeface="楷体" panose="02010609060101010101" charset="-122"/>
                <a:cs typeface="+mn-cs"/>
              </a:rPr>
              <a:t>月在全国范围内进行的清查和镇压反革命分子的政治运动，是新中国成立初期同抗美援朝、土地改革并称的三大运动之一。 　</a:t>
            </a:r>
            <a:endParaRPr lang="zh-CN" altLang="en-US" sz="2000" b="1" strike="noStrike" noProof="1" dirty="0">
              <a:solidFill>
                <a:srgbClr val="0000FF"/>
              </a:solidFill>
              <a:latin typeface="楷体" panose="02010609060101010101" charset="-122"/>
              <a:ea typeface="楷体" panose="02010609060101010101" charset="-122"/>
            </a:endParaRPr>
          </a:p>
          <a:p>
            <a:pPr fontAlgn="base">
              <a:lnSpc>
                <a:spcPct val="135000"/>
              </a:lnSpc>
              <a:buClr>
                <a:schemeClr val="bg1"/>
              </a:buClr>
            </a:pPr>
            <a:r>
              <a:rPr lang="zh-CN" altLang="en-US" sz="2000" b="1" strike="noStrike" noProof="1" dirty="0">
                <a:solidFill>
                  <a:srgbClr val="0000FF"/>
                </a:solidFill>
                <a:latin typeface="楷体" panose="02010609060101010101" charset="-122"/>
                <a:ea typeface="楷体" panose="02010609060101010101" charset="-122"/>
                <a:cs typeface="+mn-cs"/>
              </a:rPr>
              <a:t>   据解放军出版社</a:t>
            </a:r>
            <a:r>
              <a:rPr lang="en-US" altLang="zh-CN" sz="2000" b="1" strike="noStrike" noProof="1" dirty="0">
                <a:solidFill>
                  <a:srgbClr val="0000FF"/>
                </a:solidFill>
                <a:latin typeface="楷体" panose="02010609060101010101" charset="-122"/>
                <a:ea typeface="楷体" panose="02010609060101010101" charset="-122"/>
                <a:cs typeface="+mn-cs"/>
              </a:rPr>
              <a:t>1989</a:t>
            </a:r>
            <a:r>
              <a:rPr lang="zh-CN" altLang="en-US" sz="2000" b="1" strike="noStrike" noProof="1" dirty="0">
                <a:solidFill>
                  <a:srgbClr val="0000FF"/>
                </a:solidFill>
                <a:latin typeface="楷体" panose="02010609060101010101" charset="-122"/>
                <a:ea typeface="楷体" panose="02010609060101010101" charset="-122"/>
                <a:cs typeface="+mn-cs"/>
              </a:rPr>
              <a:t>年版，马宇平、黄裕冲编写</a:t>
            </a:r>
            <a:r>
              <a:rPr lang="en-US" altLang="zh-CN" sz="2000" b="1" strike="noStrike" noProof="1" dirty="0">
                <a:solidFill>
                  <a:srgbClr val="0000FF"/>
                </a:solidFill>
                <a:latin typeface="楷体" panose="02010609060101010101" charset="-122"/>
                <a:ea typeface="楷体" panose="02010609060101010101" charset="-122"/>
                <a:cs typeface="+mn-cs"/>
              </a:rPr>
              <a:t>《</a:t>
            </a:r>
            <a:r>
              <a:rPr lang="zh-CN" altLang="en-US" sz="2000" b="1" strike="noStrike" noProof="1" dirty="0">
                <a:solidFill>
                  <a:srgbClr val="0000FF"/>
                </a:solidFill>
                <a:latin typeface="楷体" panose="02010609060101010101" charset="-122"/>
                <a:ea typeface="楷体" panose="02010609060101010101" charset="-122"/>
                <a:cs typeface="+mn-cs"/>
              </a:rPr>
              <a:t>中国昨天与今天，</a:t>
            </a:r>
            <a:r>
              <a:rPr lang="en-US" altLang="zh-CN" sz="2000" b="1" strike="noStrike" noProof="1" dirty="0">
                <a:solidFill>
                  <a:srgbClr val="0000FF"/>
                </a:solidFill>
                <a:latin typeface="楷体" panose="02010609060101010101" charset="-122"/>
                <a:ea typeface="楷体" panose="02010609060101010101" charset="-122"/>
                <a:cs typeface="+mn-cs"/>
              </a:rPr>
              <a:t>1840</a:t>
            </a:r>
            <a:r>
              <a:rPr lang="zh-CN" altLang="en-US" sz="2000" b="1" strike="noStrike" noProof="1" dirty="0">
                <a:solidFill>
                  <a:srgbClr val="0000FF"/>
                </a:solidFill>
                <a:latin typeface="楷体" panose="02010609060101010101" charset="-122"/>
                <a:ea typeface="楷体" panose="02010609060101010101" charset="-122"/>
                <a:cs typeface="+mn-cs"/>
              </a:rPr>
              <a:t>－</a:t>
            </a:r>
            <a:r>
              <a:rPr lang="en-US" altLang="zh-CN" sz="2000" b="1" strike="noStrike" noProof="1" dirty="0">
                <a:solidFill>
                  <a:srgbClr val="0000FF"/>
                </a:solidFill>
                <a:latin typeface="楷体" panose="02010609060101010101" charset="-122"/>
                <a:ea typeface="楷体" panose="02010609060101010101" charset="-122"/>
                <a:cs typeface="+mn-cs"/>
              </a:rPr>
              <a:t>1987</a:t>
            </a:r>
            <a:r>
              <a:rPr lang="zh-CN" altLang="en-US" sz="2000" b="1" strike="noStrike" noProof="1" dirty="0">
                <a:solidFill>
                  <a:srgbClr val="0000FF"/>
                </a:solidFill>
                <a:latin typeface="楷体" panose="02010609060101010101" charset="-122"/>
                <a:ea typeface="楷体" panose="02010609060101010101" charset="-122"/>
                <a:cs typeface="+mn-cs"/>
              </a:rPr>
              <a:t>国情手册</a:t>
            </a:r>
            <a:r>
              <a:rPr lang="en-US" altLang="zh-CN" sz="2000" b="1" strike="noStrike" noProof="1" dirty="0">
                <a:solidFill>
                  <a:srgbClr val="0000FF"/>
                </a:solidFill>
                <a:latin typeface="楷体" panose="02010609060101010101" charset="-122"/>
                <a:ea typeface="楷体" panose="02010609060101010101" charset="-122"/>
                <a:cs typeface="+mn-cs"/>
              </a:rPr>
              <a:t>》</a:t>
            </a:r>
            <a:r>
              <a:rPr lang="zh-CN" altLang="en-US" sz="2000" b="1" strike="noStrike" noProof="1" dirty="0">
                <a:solidFill>
                  <a:srgbClr val="0000FF"/>
                </a:solidFill>
                <a:latin typeface="楷体" panose="02010609060101010101" charset="-122"/>
                <a:ea typeface="楷体" panose="02010609060101010101" charset="-122"/>
                <a:cs typeface="+mn-cs"/>
              </a:rPr>
              <a:t>披露，被镇压的反革命分子有</a:t>
            </a:r>
            <a:r>
              <a:rPr lang="en-US" altLang="zh-CN" sz="2000" b="1" strike="noStrike" noProof="1" dirty="0">
                <a:solidFill>
                  <a:srgbClr val="0000FF"/>
                </a:solidFill>
                <a:latin typeface="楷体" panose="02010609060101010101" charset="-122"/>
                <a:ea typeface="楷体" panose="02010609060101010101" charset="-122"/>
                <a:cs typeface="+mn-cs"/>
              </a:rPr>
              <a:t>71</a:t>
            </a:r>
            <a:r>
              <a:rPr lang="zh-CN" altLang="en-US" sz="2000" b="1" strike="noStrike" noProof="1" dirty="0">
                <a:solidFill>
                  <a:srgbClr val="0000FF"/>
                </a:solidFill>
                <a:latin typeface="楷体" panose="02010609060101010101" charset="-122"/>
                <a:ea typeface="楷体" panose="02010609060101010101" charset="-122"/>
                <a:cs typeface="+mn-cs"/>
              </a:rPr>
              <a:t>万人。毛泽东在</a:t>
            </a:r>
            <a:r>
              <a:rPr lang="en-US" altLang="zh-CN" sz="2000" b="1" strike="noStrike" noProof="1" dirty="0">
                <a:solidFill>
                  <a:srgbClr val="0000FF"/>
                </a:solidFill>
                <a:latin typeface="楷体" panose="02010609060101010101" charset="-122"/>
                <a:ea typeface="楷体" panose="02010609060101010101" charset="-122"/>
                <a:cs typeface="+mn-cs"/>
              </a:rPr>
              <a:t>1959</a:t>
            </a:r>
            <a:r>
              <a:rPr lang="zh-CN" altLang="en-US" sz="2000" b="1" strike="noStrike" noProof="1" dirty="0">
                <a:solidFill>
                  <a:srgbClr val="0000FF"/>
                </a:solidFill>
                <a:latin typeface="楷体" panose="02010609060101010101" charset="-122"/>
                <a:ea typeface="楷体" panose="02010609060101010101" charset="-122"/>
                <a:cs typeface="+mn-cs"/>
              </a:rPr>
              <a:t>年的“庐山会议”上说则是杀了</a:t>
            </a:r>
            <a:r>
              <a:rPr lang="en-US" altLang="zh-CN" sz="2000" b="1" strike="noStrike" noProof="1" dirty="0">
                <a:solidFill>
                  <a:srgbClr val="0000FF"/>
                </a:solidFill>
                <a:latin typeface="楷体" panose="02010609060101010101" charset="-122"/>
                <a:ea typeface="楷体" panose="02010609060101010101" charset="-122"/>
                <a:cs typeface="+mn-cs"/>
              </a:rPr>
              <a:t>100</a:t>
            </a:r>
            <a:r>
              <a:rPr lang="zh-CN" altLang="en-US" sz="2000" b="1" strike="noStrike" noProof="1" dirty="0">
                <a:solidFill>
                  <a:srgbClr val="0000FF"/>
                </a:solidFill>
                <a:latin typeface="楷体" panose="02010609060101010101" charset="-122"/>
                <a:ea typeface="楷体" panose="02010609060101010101" charset="-122"/>
                <a:cs typeface="+mn-cs"/>
              </a:rPr>
              <a:t>万。</a:t>
            </a:r>
            <a:r>
              <a:rPr lang="zh-CN" altLang="en-US" sz="1800" b="1" strike="noStrike" noProof="1" dirty="0">
                <a:solidFill>
                  <a:srgbClr val="0000FF"/>
                </a:solidFill>
                <a:latin typeface="楷体" panose="02010609060101010101" charset="-122"/>
                <a:ea typeface="楷体" panose="02010609060101010101" charset="-122"/>
                <a:cs typeface="+mn-cs"/>
              </a:rPr>
              <a:t> </a:t>
            </a:r>
            <a:endParaRPr lang="zh-CN" altLang="en-US" sz="1800" b="1" strike="noStrike" noProof="1" dirty="0">
              <a:solidFill>
                <a:srgbClr val="0000FF"/>
              </a:solidFill>
              <a:latin typeface="楷体" panose="02010609060101010101" charset="-122"/>
              <a:ea typeface="楷体" panose="02010609060101010101" charset="-122"/>
            </a:endParaRPr>
          </a:p>
        </p:txBody>
      </p:sp>
      <p:pic>
        <p:nvPicPr>
          <p:cNvPr id="58371" name="图片 392198" descr="5"/>
          <p:cNvPicPr>
            <a:picLocks noChangeAspect="1"/>
          </p:cNvPicPr>
          <p:nvPr/>
        </p:nvPicPr>
        <p:blipFill>
          <a:blip r:embed="rId1"/>
          <a:stretch>
            <a:fillRect/>
          </a:stretch>
        </p:blipFill>
        <p:spPr>
          <a:xfrm rot="651753">
            <a:off x="5125085" y="2201228"/>
            <a:ext cx="3790950" cy="2390775"/>
          </a:xfrm>
          <a:prstGeom prst="rect">
            <a:avLst/>
          </a:prstGeom>
          <a:noFill/>
          <a:ln w="9525">
            <a:noFill/>
          </a:ln>
        </p:spPr>
      </p:pic>
      <p:pic>
        <p:nvPicPr>
          <p:cNvPr id="58372" name="图片 392200" descr="1484"/>
          <p:cNvPicPr>
            <a:picLocks noChangeAspect="1"/>
          </p:cNvPicPr>
          <p:nvPr/>
        </p:nvPicPr>
        <p:blipFill>
          <a:blip r:embed="rId2"/>
          <a:stretch>
            <a:fillRect/>
          </a:stretch>
        </p:blipFill>
        <p:spPr>
          <a:xfrm>
            <a:off x="5160010" y="4434205"/>
            <a:ext cx="3721100" cy="2149475"/>
          </a:xfrm>
          <a:prstGeom prst="rect">
            <a:avLst/>
          </a:prstGeom>
          <a:noFill/>
          <a:ln w="9525">
            <a:noFill/>
          </a:ln>
        </p:spPr>
      </p:pic>
      <p:sp>
        <p:nvSpPr>
          <p:cNvPr id="6" name="横卷形 5"/>
          <p:cNvSpPr/>
          <p:nvPr/>
        </p:nvSpPr>
        <p:spPr bwMode="auto">
          <a:xfrm>
            <a:off x="531813" y="1361440"/>
            <a:ext cx="1292225" cy="576263"/>
          </a:xfrm>
          <a:prstGeom prst="horizontalScroll">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p>
            <a:pPr fontAlgn="base"/>
            <a:r>
              <a:rPr lang="zh-CN" altLang="en-US" sz="2400" b="1" strike="noStrike" noProof="1" dirty="0">
                <a:solidFill>
                  <a:srgbClr val="680000"/>
                </a:solidFill>
                <a:latin typeface="华文新魏" pitchFamily="2" charset="-122"/>
                <a:ea typeface="华文新魏" pitchFamily="2" charset="-122"/>
                <a:cs typeface="+mn-cs"/>
              </a:rPr>
              <a:t>小资料</a:t>
            </a:r>
            <a:endParaRPr lang="zh-CN" altLang="en-US" sz="2400" b="1" strike="noStrike" noProof="1" dirty="0">
              <a:solidFill>
                <a:srgbClr val="680000"/>
              </a:solidFill>
              <a:latin typeface="华文新魏" pitchFamily="2" charset="-122"/>
              <a:ea typeface="华文新魏" pitchFamily="2" charset="-122"/>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矩形 393219"/>
          <p:cNvSpPr/>
          <p:nvPr/>
        </p:nvSpPr>
        <p:spPr>
          <a:xfrm>
            <a:off x="1706563" y="1339215"/>
            <a:ext cx="6121400" cy="576263"/>
          </a:xfrm>
          <a:prstGeom prst="rect">
            <a:avLst/>
          </a:prstGeom>
          <a:solidFill>
            <a:srgbClr val="CCFFFF"/>
          </a:solidFill>
          <a:ln w="28575" cap="flat" cmpd="sng">
            <a:noFill/>
            <a:prstDash val="solid"/>
            <a:miter/>
            <a:headEnd type="none" w="med" len="med"/>
            <a:tailEnd type="none" w="med" len="med"/>
          </a:ln>
        </p:spPr>
        <p:txBody>
          <a:bodyPr anchor="t"/>
          <a:p>
            <a:pPr>
              <a:spcBef>
                <a:spcPct val="20000"/>
              </a:spcBef>
            </a:pPr>
            <a:r>
              <a:rPr lang="zh-CN" altLang="en-US" sz="2400" b="1" dirty="0">
                <a:solidFill>
                  <a:srgbClr val="CC0000"/>
                </a:solidFill>
                <a:latin typeface="幼圆" pitchFamily="49" charset="-122"/>
                <a:ea typeface="幼圆" pitchFamily="49" charset="-122"/>
              </a:rPr>
              <a:t>过渡时期的几次政治运动：三反五反运动</a:t>
            </a:r>
            <a:endParaRPr lang="zh-CN" altLang="en-US" sz="2400" b="1" dirty="0">
              <a:solidFill>
                <a:srgbClr val="CC0000"/>
              </a:solidFill>
              <a:latin typeface="幼圆" pitchFamily="49" charset="-122"/>
              <a:ea typeface="幼圆" pitchFamily="49" charset="-122"/>
            </a:endParaRPr>
          </a:p>
        </p:txBody>
      </p:sp>
      <p:pic>
        <p:nvPicPr>
          <p:cNvPr id="59394" name="图片 393222" descr="W020090827496789561364"/>
          <p:cNvPicPr>
            <a:picLocks noChangeAspect="1"/>
          </p:cNvPicPr>
          <p:nvPr/>
        </p:nvPicPr>
        <p:blipFill>
          <a:blip r:embed="rId1"/>
          <a:stretch>
            <a:fillRect/>
          </a:stretch>
        </p:blipFill>
        <p:spPr>
          <a:xfrm rot="410224">
            <a:off x="5404803" y="2109788"/>
            <a:ext cx="3389312" cy="2263775"/>
          </a:xfrm>
          <a:prstGeom prst="rect">
            <a:avLst/>
          </a:prstGeom>
          <a:noFill/>
          <a:ln w="9525">
            <a:noFill/>
          </a:ln>
        </p:spPr>
      </p:pic>
      <p:pic>
        <p:nvPicPr>
          <p:cNvPr id="59395" name="图片 393224" descr="W020080628543969303740"/>
          <p:cNvPicPr>
            <a:picLocks noChangeAspect="1"/>
          </p:cNvPicPr>
          <p:nvPr/>
        </p:nvPicPr>
        <p:blipFill>
          <a:blip r:embed="rId2"/>
          <a:stretch>
            <a:fillRect/>
          </a:stretch>
        </p:blipFill>
        <p:spPr>
          <a:xfrm>
            <a:off x="5177790" y="4125913"/>
            <a:ext cx="3376613" cy="2389187"/>
          </a:xfrm>
          <a:prstGeom prst="rect">
            <a:avLst/>
          </a:prstGeom>
          <a:noFill/>
          <a:ln w="9525">
            <a:noFill/>
          </a:ln>
        </p:spPr>
      </p:pic>
      <p:sp>
        <p:nvSpPr>
          <p:cNvPr id="55303" name="矩形 393228"/>
          <p:cNvSpPr/>
          <p:nvPr/>
        </p:nvSpPr>
        <p:spPr>
          <a:xfrm>
            <a:off x="252730" y="2038350"/>
            <a:ext cx="4826000" cy="4476750"/>
          </a:xfrm>
          <a:prstGeom prst="rect">
            <a:avLst/>
          </a:prstGeom>
          <a:noFill/>
          <a:ln w="38100">
            <a:noFill/>
          </a:ln>
        </p:spPr>
        <p:txBody>
          <a:bodyPr anchor="t"/>
          <a:p>
            <a:pPr fontAlgn="base">
              <a:lnSpc>
                <a:spcPct val="130000"/>
              </a:lnSpc>
              <a:buClr>
                <a:schemeClr val="bg1"/>
              </a:buClr>
            </a:pPr>
            <a:r>
              <a:rPr lang="en-US" altLang="zh-CN" sz="2000" b="1" strike="noStrike" noProof="1" dirty="0">
                <a:solidFill>
                  <a:srgbClr val="0000FF"/>
                </a:solidFill>
                <a:latin typeface="楷体_GB2312" pitchFamily="49" charset="-122"/>
                <a:ea typeface="楷体_GB2312" pitchFamily="49" charset="-122"/>
                <a:cs typeface="+mn-cs"/>
              </a:rPr>
              <a:t>  </a:t>
            </a:r>
            <a:r>
              <a:rPr lang="en-US" altLang="zh-CN" sz="2000" b="1" strike="noStrike" noProof="1" dirty="0">
                <a:solidFill>
                  <a:srgbClr val="0000FF"/>
                </a:solidFill>
                <a:latin typeface="楷体" panose="02010609060101010101" charset="-122"/>
                <a:ea typeface="楷体" panose="02010609060101010101" charset="-122"/>
                <a:cs typeface="+mn-cs"/>
              </a:rPr>
              <a:t> </a:t>
            </a:r>
            <a:r>
              <a:rPr lang="zh-CN" altLang="en-US" sz="2000" b="1" strike="noStrike" noProof="1" dirty="0">
                <a:solidFill>
                  <a:srgbClr val="0000FF"/>
                </a:solidFill>
                <a:latin typeface="楷体" panose="02010609060101010101" charset="-122"/>
                <a:ea typeface="楷体" panose="02010609060101010101" charset="-122"/>
                <a:cs typeface="+mn-cs"/>
              </a:rPr>
              <a:t>建国初期（</a:t>
            </a:r>
            <a:r>
              <a:rPr lang="en-US" altLang="zh-CN" sz="2000" b="1" strike="noStrike" noProof="1" dirty="0">
                <a:solidFill>
                  <a:srgbClr val="0000FF"/>
                </a:solidFill>
                <a:latin typeface="楷体" panose="02010609060101010101" charset="-122"/>
                <a:ea typeface="楷体" panose="02010609060101010101" charset="-122"/>
                <a:cs typeface="+mn-cs"/>
              </a:rPr>
              <a:t>1951-1952</a:t>
            </a:r>
            <a:r>
              <a:rPr lang="zh-CN" altLang="en-US" sz="2000" b="1" strike="noStrike" noProof="1" dirty="0">
                <a:solidFill>
                  <a:srgbClr val="0000FF"/>
                </a:solidFill>
                <a:latin typeface="楷体" panose="02010609060101010101" charset="-122"/>
                <a:ea typeface="楷体" panose="02010609060101010101" charset="-122"/>
                <a:cs typeface="+mn-cs"/>
              </a:rPr>
              <a:t>）中国共产党领导的在各级政府机关、学校、团体、军队、党派中进行的</a:t>
            </a:r>
            <a:r>
              <a:rPr lang="zh-CN" altLang="en-US" sz="2000" b="1" strike="noStrike" noProof="1" dirty="0">
                <a:solidFill>
                  <a:srgbClr val="FF0000"/>
                </a:solidFill>
                <a:latin typeface="微软雅黑" panose="020B0503020204020204" charset="-122"/>
                <a:ea typeface="微软雅黑" panose="020B0503020204020204" charset="-122"/>
                <a:cs typeface="+mn-cs"/>
              </a:rPr>
              <a:t>反贪污、反浪费、反官僚主义</a:t>
            </a:r>
            <a:r>
              <a:rPr lang="zh-CN" altLang="en-US" sz="2000" b="1" strike="noStrike" noProof="1" dirty="0">
                <a:solidFill>
                  <a:srgbClr val="0000FF"/>
                </a:solidFill>
                <a:latin typeface="楷体" panose="02010609060101010101" charset="-122"/>
                <a:ea typeface="楷体" panose="02010609060101010101" charset="-122"/>
                <a:cs typeface="+mn-cs"/>
              </a:rPr>
              <a:t>的运动（三反运动），以及在私营工商业者中进行的</a:t>
            </a:r>
            <a:r>
              <a:rPr lang="zh-CN" altLang="en-US" sz="2000" b="1" strike="noStrike" noProof="1" dirty="0">
                <a:solidFill>
                  <a:srgbClr val="FF0000"/>
                </a:solidFill>
                <a:latin typeface="微软雅黑" panose="020B0503020204020204" charset="-122"/>
                <a:ea typeface="微软雅黑" panose="020B0503020204020204" charset="-122"/>
                <a:cs typeface="+mn-cs"/>
              </a:rPr>
              <a:t>反行贿、反偷税漏税、反盗骗国家财产、反偷工减料、反盗窃国家经济情报的运动</a:t>
            </a:r>
            <a:r>
              <a:rPr lang="zh-CN" altLang="en-US" sz="2000" b="1" strike="noStrike" noProof="1" dirty="0">
                <a:solidFill>
                  <a:srgbClr val="0000FF"/>
                </a:solidFill>
                <a:latin typeface="楷体" panose="02010609060101010101" charset="-122"/>
                <a:ea typeface="楷体" panose="02010609060101010101" charset="-122"/>
                <a:cs typeface="+mn-cs"/>
              </a:rPr>
              <a:t>（五反运动）。</a:t>
            </a:r>
            <a:endParaRPr lang="zh-CN" altLang="en-US" sz="2000" b="1" strike="noStrike" noProof="1" dirty="0">
              <a:solidFill>
                <a:srgbClr val="0000FF"/>
              </a:solidFill>
              <a:latin typeface="楷体" panose="02010609060101010101" charset="-122"/>
              <a:ea typeface="楷体" panose="02010609060101010101" charset="-122"/>
            </a:endParaRPr>
          </a:p>
          <a:p>
            <a:pPr fontAlgn="base">
              <a:lnSpc>
                <a:spcPct val="130000"/>
              </a:lnSpc>
              <a:buClr>
                <a:schemeClr val="bg1"/>
              </a:buClr>
            </a:pPr>
            <a:r>
              <a:rPr lang="zh-CN" altLang="en-US" sz="2000" b="1" strike="noStrike" noProof="1" dirty="0">
                <a:solidFill>
                  <a:srgbClr val="0000FF"/>
                </a:solidFill>
                <a:latin typeface="楷体" panose="02010609060101010101" charset="-122"/>
                <a:ea typeface="楷体" panose="02010609060101010101" charset="-122"/>
                <a:cs typeface="+mn-cs"/>
              </a:rPr>
              <a:t>   三反五反运动，打退了资产阶级的猖狂进攻，为实现对资本主义工商业的社会主义改造打下了坚实的基础。</a:t>
            </a:r>
            <a:r>
              <a:rPr lang="zh-CN" altLang="en-US" sz="2000" strike="noStrike" noProof="1" dirty="0">
                <a:solidFill>
                  <a:srgbClr val="0000FF"/>
                </a:solidFill>
                <a:latin typeface="楷体" panose="02010609060101010101" charset="-122"/>
                <a:ea typeface="楷体" panose="02010609060101010101" charset="-122"/>
                <a:cs typeface="+mn-cs"/>
              </a:rPr>
              <a:t> </a:t>
            </a:r>
            <a:endParaRPr lang="zh-CN" altLang="en-US" sz="2000" strike="noStrike" noProof="1" dirty="0">
              <a:solidFill>
                <a:srgbClr val="0000FF"/>
              </a:solidFill>
              <a:latin typeface="楷体" panose="02010609060101010101" charset="-122"/>
              <a:ea typeface="楷体" panose="02010609060101010101" charset="-122"/>
              <a:cs typeface="+mn-cs"/>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占位符 7169"/>
          <p:cNvSpPr>
            <a:spLocks noGrp="1"/>
          </p:cNvSpPr>
          <p:nvPr>
            <p:ph idx="1"/>
          </p:nvPr>
        </p:nvSpPr>
        <p:spPr>
          <a:xfrm>
            <a:off x="468313" y="1270000"/>
            <a:ext cx="8229600" cy="3311525"/>
          </a:xfrm>
        </p:spPr>
        <p:txBody>
          <a:bodyPr anchor="t"/>
          <a:lstStyle/>
          <a:p>
            <a:pPr>
              <a:lnSpc>
                <a:spcPct val="120000"/>
              </a:lnSpc>
              <a:buClr>
                <a:srgbClr val="FF0000"/>
              </a:buClr>
              <a:buFont typeface="Wingdings" panose="05000000000000000000" pitchFamily="2" charset="2"/>
              <a:buChar char="p"/>
            </a:pPr>
            <a:r>
              <a:rPr lang="zh-CN" altLang="en-US" dirty="0"/>
              <a:t>新民主主义社会的经济成分</a:t>
            </a:r>
            <a:endParaRPr lang="zh-CN" altLang="en-US" dirty="0"/>
          </a:p>
          <a:p>
            <a:pPr lvl="1">
              <a:lnSpc>
                <a:spcPct val="120000"/>
              </a:lnSpc>
              <a:buClr>
                <a:srgbClr val="000099"/>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rPr>
              <a:t>社会主义性质的国营经济</a:t>
            </a:r>
            <a:endParaRPr lang="zh-CN" altLang="en-US" sz="2400" dirty="0">
              <a:latin typeface="黑体" panose="02010609060101010101" pitchFamily="2" charset="-122"/>
              <a:ea typeface="黑体" panose="02010609060101010101" pitchFamily="2" charset="-122"/>
            </a:endParaRPr>
          </a:p>
          <a:p>
            <a:pPr lvl="1">
              <a:lnSpc>
                <a:spcPct val="120000"/>
              </a:lnSpc>
              <a:buClr>
                <a:srgbClr val="000099"/>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rPr>
              <a:t>半社会主义性质的合作社经济</a:t>
            </a:r>
            <a:endParaRPr lang="zh-CN" altLang="en-US" sz="2400" dirty="0">
              <a:latin typeface="黑体" panose="02010609060101010101" pitchFamily="2" charset="-122"/>
              <a:ea typeface="黑体" panose="02010609060101010101" pitchFamily="2" charset="-122"/>
            </a:endParaRPr>
          </a:p>
          <a:p>
            <a:pPr lvl="1">
              <a:lnSpc>
                <a:spcPct val="120000"/>
              </a:lnSpc>
              <a:buClr>
                <a:srgbClr val="000099"/>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rPr>
              <a:t>农民和手工业者的个体经济</a:t>
            </a:r>
            <a:endParaRPr lang="zh-CN" altLang="en-US" sz="2400" dirty="0">
              <a:latin typeface="黑体" panose="02010609060101010101" pitchFamily="2" charset="-122"/>
              <a:ea typeface="黑体" panose="02010609060101010101" pitchFamily="2" charset="-122"/>
            </a:endParaRPr>
          </a:p>
          <a:p>
            <a:pPr lvl="1">
              <a:lnSpc>
                <a:spcPct val="120000"/>
              </a:lnSpc>
              <a:buClr>
                <a:srgbClr val="000099"/>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rPr>
              <a:t>私人资本主义经济</a:t>
            </a:r>
            <a:endParaRPr lang="zh-CN" altLang="en-US" sz="2400" dirty="0">
              <a:latin typeface="黑体" panose="02010609060101010101" pitchFamily="2" charset="-122"/>
              <a:ea typeface="黑体" panose="02010609060101010101" pitchFamily="2" charset="-122"/>
            </a:endParaRPr>
          </a:p>
          <a:p>
            <a:pPr lvl="1">
              <a:lnSpc>
                <a:spcPct val="120000"/>
              </a:lnSpc>
              <a:buClr>
                <a:srgbClr val="000099"/>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rPr>
              <a:t>国家资本主义经济</a:t>
            </a:r>
            <a:endParaRPr lang="zh-CN" altLang="en-US" sz="2400" dirty="0">
              <a:latin typeface="黑体" panose="02010609060101010101" pitchFamily="2" charset="-122"/>
              <a:ea typeface="黑体" panose="02010609060101010101" pitchFamily="2" charset="-122"/>
            </a:endParaRPr>
          </a:p>
          <a:p>
            <a:pPr lvl="1">
              <a:buClr>
                <a:srgbClr val="000099"/>
              </a:buClr>
              <a:buFont typeface="Wingdings" panose="05000000000000000000" pitchFamily="2" charset="2"/>
              <a:buChar char="l"/>
            </a:pPr>
            <a:endParaRPr lang="zh-CN" altLang="en-US" sz="2400" dirty="0">
              <a:latin typeface="黑体" panose="02010609060101010101" pitchFamily="2" charset="-122"/>
              <a:ea typeface="黑体" panose="02010609060101010101" pitchFamily="2" charset="-122"/>
            </a:endParaRPr>
          </a:p>
        </p:txBody>
      </p:sp>
      <p:sp>
        <p:nvSpPr>
          <p:cNvPr id="6146" name="流程图: 可选过程 7170"/>
          <p:cNvSpPr/>
          <p:nvPr/>
        </p:nvSpPr>
        <p:spPr>
          <a:xfrm>
            <a:off x="1096010" y="4487545"/>
            <a:ext cx="6322695" cy="1654175"/>
          </a:xfrm>
          <a:prstGeom prst="flowChartAlternateProcess">
            <a:avLst/>
          </a:prstGeom>
          <a:solidFill>
            <a:schemeClr val="accent5">
              <a:lumMod val="40000"/>
              <a:lumOff val="60000"/>
            </a:schemeClr>
          </a:solidFill>
          <a:ln w="19050" cap="flat" cmpd="sng">
            <a:noFill/>
            <a:prstDash val="solid"/>
            <a:miter/>
            <a:headEnd type="none" w="med" len="med"/>
            <a:tailEnd type="none" w="med" len="med"/>
          </a:ln>
        </p:spPr>
        <p:txBody>
          <a:bodyPr wrap="square" lIns="90170" tIns="46990" rIns="90170" bIns="46990" anchor="ctr"/>
          <a:lstStyle/>
          <a:p>
            <a:pPr algn="just"/>
            <a:r>
              <a:rPr lang="en-US" altLang="zh-CN" sz="2400" b="1">
                <a:solidFill>
                  <a:srgbClr val="000099"/>
                </a:solidFill>
                <a:latin typeface="华文楷体" pitchFamily="2" charset="-122"/>
                <a:ea typeface="华文楷体" pitchFamily="2" charset="-122"/>
              </a:rPr>
              <a:t>1949</a:t>
            </a:r>
            <a:r>
              <a:rPr lang="zh-CN" altLang="en-US" sz="2400" b="1">
                <a:solidFill>
                  <a:srgbClr val="000099"/>
                </a:solidFill>
                <a:latin typeface="华文楷体" pitchFamily="2" charset="-122"/>
                <a:ea typeface="华文楷体" pitchFamily="2" charset="-122"/>
              </a:rPr>
              <a:t>年</a:t>
            </a:r>
            <a:r>
              <a:rPr lang="en-US" altLang="zh-CN" sz="2400" b="1">
                <a:solidFill>
                  <a:srgbClr val="000099"/>
                </a:solidFill>
                <a:latin typeface="华文楷体" pitchFamily="2" charset="-122"/>
                <a:ea typeface="华文楷体" pitchFamily="2" charset="-122"/>
              </a:rPr>
              <a:t>9</a:t>
            </a:r>
            <a:r>
              <a:rPr lang="zh-CN" altLang="en-US" sz="2400" b="1">
                <a:solidFill>
                  <a:srgbClr val="000099"/>
                </a:solidFill>
                <a:latin typeface="华文楷体" pitchFamily="2" charset="-122"/>
                <a:ea typeface="华文楷体" pitchFamily="2" charset="-122"/>
              </a:rPr>
              <a:t>月</a:t>
            </a:r>
            <a:r>
              <a:rPr lang="en-US" altLang="zh-CN" sz="2400" b="1">
                <a:solidFill>
                  <a:srgbClr val="000099"/>
                </a:solidFill>
                <a:latin typeface="华文楷体" pitchFamily="2" charset="-122"/>
                <a:ea typeface="华文楷体" pitchFamily="2" charset="-122"/>
              </a:rPr>
              <a:t>29</a:t>
            </a:r>
            <a:r>
              <a:rPr lang="zh-CN" altLang="en-US" sz="2400" b="1">
                <a:solidFill>
                  <a:srgbClr val="000099"/>
                </a:solidFill>
                <a:latin typeface="华文楷体" pitchFamily="2" charset="-122"/>
                <a:ea typeface="华文楷体" pitchFamily="2" charset="-122"/>
              </a:rPr>
              <a:t>日中国人民政治协商会议第一届全体会议通过的</a:t>
            </a:r>
            <a:r>
              <a:rPr lang="en-US" altLang="zh-CN" sz="2400" b="1">
                <a:solidFill>
                  <a:srgbClr val="000099"/>
                </a:solidFill>
                <a:latin typeface="华文楷体" pitchFamily="2" charset="-122"/>
                <a:ea typeface="华文楷体" pitchFamily="2" charset="-122"/>
              </a:rPr>
              <a:t>《</a:t>
            </a:r>
            <a:r>
              <a:rPr lang="zh-CN" altLang="en-US" sz="2400" b="1">
                <a:solidFill>
                  <a:srgbClr val="000099"/>
                </a:solidFill>
                <a:latin typeface="华文楷体" pitchFamily="2" charset="-122"/>
                <a:ea typeface="华文楷体" pitchFamily="2" charset="-122"/>
              </a:rPr>
              <a:t>中国人民政治协商会议共同纲领</a:t>
            </a:r>
            <a:r>
              <a:rPr lang="en-US" altLang="zh-CN" sz="2400" b="1">
                <a:solidFill>
                  <a:srgbClr val="000099"/>
                </a:solidFill>
                <a:latin typeface="华文楷体" pitchFamily="2" charset="-122"/>
                <a:ea typeface="华文楷体" pitchFamily="2" charset="-122"/>
              </a:rPr>
              <a:t>》</a:t>
            </a:r>
            <a:r>
              <a:rPr lang="zh-CN" altLang="en-US" sz="2400" b="1">
                <a:solidFill>
                  <a:srgbClr val="000099"/>
                </a:solidFill>
                <a:latin typeface="华文楷体" pitchFamily="2" charset="-122"/>
                <a:ea typeface="华文楷体" pitchFamily="2" charset="-122"/>
              </a:rPr>
              <a:t>规定了上述</a:t>
            </a:r>
            <a:r>
              <a:rPr lang="en-US" altLang="zh-CN" sz="2400" b="1">
                <a:solidFill>
                  <a:srgbClr val="000099"/>
                </a:solidFill>
                <a:latin typeface="华文楷体" pitchFamily="2" charset="-122"/>
                <a:ea typeface="华文楷体" pitchFamily="2" charset="-122"/>
              </a:rPr>
              <a:t>5</a:t>
            </a:r>
            <a:r>
              <a:rPr lang="zh-CN" altLang="en-US" sz="2400" b="1">
                <a:solidFill>
                  <a:srgbClr val="000099"/>
                </a:solidFill>
                <a:latin typeface="华文楷体" pitchFamily="2" charset="-122"/>
                <a:ea typeface="华文楷体" pitchFamily="2" charset="-122"/>
              </a:rPr>
              <a:t>种经济成分。</a:t>
            </a:r>
            <a:endParaRPr lang="zh-CN" altLang="en-US" sz="2400" b="1">
              <a:solidFill>
                <a:srgbClr val="000099"/>
              </a:solidFill>
              <a:latin typeface="华文楷体" pitchFamily="2" charset="-122"/>
              <a:ea typeface="华文楷体" pitchFamily="2" charset="-122"/>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矩形 394243"/>
          <p:cNvSpPr/>
          <p:nvPr/>
        </p:nvSpPr>
        <p:spPr>
          <a:xfrm>
            <a:off x="2107565" y="1504633"/>
            <a:ext cx="5616575" cy="504825"/>
          </a:xfrm>
          <a:prstGeom prst="rect">
            <a:avLst/>
          </a:prstGeom>
          <a:solidFill>
            <a:srgbClr val="CCFFFF"/>
          </a:solidFill>
          <a:ln w="9525" cap="flat" cmpd="sng">
            <a:solidFill>
              <a:srgbClr val="FFFF99"/>
            </a:solidFill>
            <a:prstDash val="solid"/>
            <a:miter/>
            <a:headEnd type="none" w="med" len="med"/>
            <a:tailEnd type="none" w="med" len="med"/>
          </a:ln>
        </p:spPr>
        <p:txBody>
          <a:bodyPr anchor="t"/>
          <a:p>
            <a:pPr>
              <a:spcBef>
                <a:spcPct val="20000"/>
              </a:spcBef>
            </a:pPr>
            <a:r>
              <a:rPr lang="zh-CN" altLang="en-US" sz="2400" b="1" dirty="0">
                <a:solidFill>
                  <a:srgbClr val="CC0000"/>
                </a:solidFill>
                <a:latin typeface="幼圆" pitchFamily="49" charset="-122"/>
                <a:ea typeface="幼圆" pitchFamily="49" charset="-122"/>
              </a:rPr>
              <a:t>过渡时期的几次政治运动：肃反运动</a:t>
            </a:r>
            <a:endParaRPr lang="zh-CN" altLang="en-US" sz="2400" b="1" dirty="0">
              <a:solidFill>
                <a:srgbClr val="CC0000"/>
              </a:solidFill>
              <a:latin typeface="幼圆" pitchFamily="49" charset="-122"/>
              <a:ea typeface="幼圆" pitchFamily="49" charset="-122"/>
            </a:endParaRPr>
          </a:p>
        </p:txBody>
      </p:sp>
      <p:pic>
        <p:nvPicPr>
          <p:cNvPr id="60418" name="图片 394246" descr="aa01578813"/>
          <p:cNvPicPr>
            <a:picLocks noChangeAspect="1"/>
          </p:cNvPicPr>
          <p:nvPr/>
        </p:nvPicPr>
        <p:blipFill>
          <a:blip r:embed="rId1"/>
          <a:srcRect l="14632" t="10474" r="8392" b="6456"/>
          <a:stretch>
            <a:fillRect/>
          </a:stretch>
        </p:blipFill>
        <p:spPr>
          <a:xfrm rot="917645">
            <a:off x="5547360" y="2267903"/>
            <a:ext cx="3240088" cy="2622550"/>
          </a:xfrm>
          <a:prstGeom prst="rect">
            <a:avLst/>
          </a:prstGeom>
          <a:noFill/>
          <a:ln w="9525">
            <a:noFill/>
          </a:ln>
        </p:spPr>
      </p:pic>
      <p:pic>
        <p:nvPicPr>
          <p:cNvPr id="60419" name="图片 394248" descr="00000037635b"/>
          <p:cNvPicPr>
            <a:picLocks noChangeAspect="1"/>
          </p:cNvPicPr>
          <p:nvPr/>
        </p:nvPicPr>
        <p:blipFill>
          <a:blip r:embed="rId2"/>
          <a:srcRect l="7312" t="6535" r="4892" b="7771"/>
          <a:stretch>
            <a:fillRect/>
          </a:stretch>
        </p:blipFill>
        <p:spPr>
          <a:xfrm>
            <a:off x="5130800" y="4485958"/>
            <a:ext cx="3673475" cy="2132012"/>
          </a:xfrm>
          <a:prstGeom prst="rect">
            <a:avLst/>
          </a:prstGeom>
          <a:noFill/>
          <a:ln w="9525">
            <a:noFill/>
          </a:ln>
        </p:spPr>
      </p:pic>
      <p:sp>
        <p:nvSpPr>
          <p:cNvPr id="56327" name="矩形 394253"/>
          <p:cNvSpPr/>
          <p:nvPr/>
        </p:nvSpPr>
        <p:spPr>
          <a:xfrm>
            <a:off x="367665" y="2174875"/>
            <a:ext cx="4528185" cy="4328795"/>
          </a:xfrm>
          <a:prstGeom prst="rect">
            <a:avLst/>
          </a:prstGeom>
          <a:noFill/>
          <a:ln w="38100">
            <a:noFill/>
          </a:ln>
        </p:spPr>
        <p:txBody>
          <a:bodyPr anchor="t"/>
          <a:p>
            <a:pPr fontAlgn="base">
              <a:lnSpc>
                <a:spcPct val="125000"/>
              </a:lnSpc>
              <a:buClr>
                <a:schemeClr val="bg1"/>
              </a:buClr>
            </a:pPr>
            <a:r>
              <a:rPr lang="en-US" altLang="zh-CN" sz="2000" b="1" strike="noStrike" noProof="1" dirty="0">
                <a:latin typeface="华文行楷" pitchFamily="2" charset="-122"/>
                <a:ea typeface="华文行楷" pitchFamily="2" charset="-122"/>
                <a:cs typeface="+mn-cs"/>
              </a:rPr>
              <a:t>  </a:t>
            </a:r>
            <a:r>
              <a:rPr lang="en-US" altLang="zh-CN" sz="2000" b="1" strike="noStrike" noProof="1" dirty="0">
                <a:latin typeface="楷体" panose="02010609060101010101" charset="-122"/>
                <a:ea typeface="楷体" panose="02010609060101010101" charset="-122"/>
                <a:cs typeface="+mn-cs"/>
              </a:rPr>
              <a:t> </a:t>
            </a:r>
            <a:r>
              <a:rPr lang="en-US" altLang="zh-CN" sz="2400" b="1" strike="noStrike" noProof="1" dirty="0">
                <a:latin typeface="楷体" panose="02010609060101010101" charset="-122"/>
                <a:ea typeface="楷体" panose="02010609060101010101" charset="-122"/>
                <a:cs typeface="+mn-cs"/>
              </a:rPr>
              <a:t> </a:t>
            </a:r>
            <a:r>
              <a:rPr lang="en-US" altLang="zh-CN" sz="2000" b="1" strike="noStrike" noProof="1" dirty="0">
                <a:solidFill>
                  <a:srgbClr val="0000FF"/>
                </a:solidFill>
                <a:latin typeface="楷体" panose="02010609060101010101" charset="-122"/>
                <a:ea typeface="楷体" panose="02010609060101010101" charset="-122"/>
                <a:cs typeface="+mn-cs"/>
              </a:rPr>
              <a:t>1955</a:t>
            </a:r>
            <a:r>
              <a:rPr lang="zh-CN" altLang="en-US" sz="2000" b="1" strike="noStrike" noProof="1" dirty="0">
                <a:solidFill>
                  <a:srgbClr val="0000FF"/>
                </a:solidFill>
                <a:latin typeface="楷体" panose="02010609060101010101" charset="-122"/>
                <a:ea typeface="楷体" panose="02010609060101010101" charset="-122"/>
                <a:cs typeface="+mn-cs"/>
              </a:rPr>
              <a:t>年</a:t>
            </a:r>
            <a:r>
              <a:rPr lang="en-US" altLang="zh-CN" sz="2000" b="1" strike="noStrike" noProof="1" dirty="0">
                <a:solidFill>
                  <a:srgbClr val="0000FF"/>
                </a:solidFill>
                <a:latin typeface="楷体" panose="02010609060101010101" charset="-122"/>
                <a:ea typeface="楷体" panose="02010609060101010101" charset="-122"/>
                <a:cs typeface="+mn-cs"/>
              </a:rPr>
              <a:t>6</a:t>
            </a:r>
            <a:r>
              <a:rPr lang="zh-CN" altLang="en-US" sz="2000" b="1" strike="noStrike" noProof="1" dirty="0">
                <a:solidFill>
                  <a:srgbClr val="0000FF"/>
                </a:solidFill>
                <a:latin typeface="楷体" panose="02010609060101010101" charset="-122"/>
                <a:ea typeface="楷体" panose="02010609060101010101" charset="-122"/>
                <a:cs typeface="+mn-cs"/>
              </a:rPr>
              <a:t>月</a:t>
            </a:r>
            <a:r>
              <a:rPr lang="en-US" altLang="zh-CN" sz="2000" b="1" strike="noStrike" noProof="1" dirty="0">
                <a:solidFill>
                  <a:srgbClr val="0000FF"/>
                </a:solidFill>
                <a:latin typeface="楷体" panose="02010609060101010101" charset="-122"/>
                <a:ea typeface="楷体" panose="02010609060101010101" charset="-122"/>
                <a:cs typeface="+mn-cs"/>
              </a:rPr>
              <a:t>-1956</a:t>
            </a:r>
            <a:r>
              <a:rPr lang="zh-CN" altLang="en-US" sz="2000" b="1" strike="noStrike" noProof="1" dirty="0">
                <a:solidFill>
                  <a:srgbClr val="0000FF"/>
                </a:solidFill>
                <a:latin typeface="楷体" panose="02010609060101010101" charset="-122"/>
                <a:ea typeface="楷体" panose="02010609060101010101" charset="-122"/>
                <a:cs typeface="+mn-cs"/>
              </a:rPr>
              <a:t>年底，在全国（除西藏外）城乡开展了肃反运动。党政机关、团体、工矿企业、部队和学校开展的称作机关肃反或内部肃反；农村、街道和私营企业等方面开展的称作社会肃反。</a:t>
            </a:r>
            <a:br>
              <a:rPr lang="zh-CN" altLang="en-US" sz="2000" b="1" dirty="0">
                <a:solidFill>
                  <a:srgbClr val="0000FF"/>
                </a:solidFill>
                <a:latin typeface="楷体" panose="02010609060101010101" charset="-122"/>
                <a:ea typeface="楷体" panose="02010609060101010101" charset="-122"/>
              </a:rPr>
            </a:br>
            <a:r>
              <a:rPr lang="zh-CN" altLang="en-US" sz="2000" b="1" strike="noStrike" noProof="1" dirty="0">
                <a:solidFill>
                  <a:srgbClr val="0000FF"/>
                </a:solidFill>
                <a:latin typeface="楷体" panose="02010609060101010101" charset="-122"/>
                <a:ea typeface="楷体" panose="02010609060101010101" charset="-122"/>
                <a:cs typeface="+mn-cs"/>
              </a:rPr>
              <a:t>　  据解密的早期政治运动档案，运动中共逮捕</a:t>
            </a:r>
            <a:r>
              <a:rPr lang="en-US" altLang="zh-CN" sz="2000" b="1" strike="noStrike" noProof="1" dirty="0">
                <a:solidFill>
                  <a:srgbClr val="0000FF"/>
                </a:solidFill>
                <a:latin typeface="楷体" panose="02010609060101010101" charset="-122"/>
                <a:ea typeface="楷体" panose="02010609060101010101" charset="-122"/>
                <a:cs typeface="+mn-cs"/>
              </a:rPr>
              <a:t>214470</a:t>
            </a:r>
            <a:r>
              <a:rPr lang="zh-CN" altLang="en-US" sz="2000" b="1" strike="noStrike" noProof="1" dirty="0">
                <a:solidFill>
                  <a:srgbClr val="0000FF"/>
                </a:solidFill>
                <a:latin typeface="楷体" panose="02010609060101010101" charset="-122"/>
                <a:ea typeface="楷体" panose="02010609060101010101" charset="-122"/>
                <a:cs typeface="+mn-cs"/>
              </a:rPr>
              <a:t>人，判死刑</a:t>
            </a:r>
            <a:r>
              <a:rPr lang="en-US" altLang="zh-CN" sz="2000" b="1" strike="noStrike" noProof="1" dirty="0">
                <a:solidFill>
                  <a:srgbClr val="0000FF"/>
                </a:solidFill>
                <a:latin typeface="楷体" panose="02010609060101010101" charset="-122"/>
                <a:ea typeface="楷体" panose="02010609060101010101" charset="-122"/>
                <a:cs typeface="+mn-cs"/>
              </a:rPr>
              <a:t>21715</a:t>
            </a:r>
            <a:r>
              <a:rPr lang="zh-CN" altLang="en-US" sz="2000" b="1" strike="noStrike" noProof="1" dirty="0">
                <a:solidFill>
                  <a:srgbClr val="0000FF"/>
                </a:solidFill>
                <a:latin typeface="楷体" panose="02010609060101010101" charset="-122"/>
                <a:ea typeface="楷体" panose="02010609060101010101" charset="-122"/>
                <a:cs typeface="+mn-cs"/>
              </a:rPr>
              <a:t>人，非正常死亡</a:t>
            </a:r>
            <a:r>
              <a:rPr lang="en-US" altLang="zh-CN" sz="2000" b="1" strike="noStrike" noProof="1" dirty="0">
                <a:solidFill>
                  <a:srgbClr val="0000FF"/>
                </a:solidFill>
                <a:latin typeface="楷体" panose="02010609060101010101" charset="-122"/>
                <a:ea typeface="楷体" panose="02010609060101010101" charset="-122"/>
                <a:cs typeface="+mn-cs"/>
              </a:rPr>
              <a:t>53230</a:t>
            </a:r>
            <a:r>
              <a:rPr lang="zh-CN" altLang="en-US" sz="2000" b="1" strike="noStrike" noProof="1" dirty="0">
                <a:solidFill>
                  <a:srgbClr val="0000FF"/>
                </a:solidFill>
                <a:latin typeface="楷体" panose="02010609060101010101" charset="-122"/>
                <a:ea typeface="楷体" panose="02010609060101010101" charset="-122"/>
                <a:cs typeface="+mn-cs"/>
              </a:rPr>
              <a:t>人（指被迫自杀，在斗争会上或刑讯逼供中被打死，或在监狱、劳改中折磨致死等）。</a:t>
            </a:r>
            <a:r>
              <a:rPr lang="zh-CN" altLang="en-US" sz="2000" strike="noStrike" noProof="1" dirty="0">
                <a:latin typeface="楷体" panose="02010609060101010101" charset="-122"/>
                <a:ea typeface="楷体" panose="02010609060101010101" charset="-122"/>
                <a:cs typeface="+mn-cs"/>
              </a:rPr>
              <a:t> </a:t>
            </a:r>
            <a:endParaRPr lang="zh-CN" altLang="en-US" sz="2000" strike="noStrike" noProof="1" dirty="0">
              <a:latin typeface="楷体" panose="02010609060101010101" charset="-122"/>
              <a:ea typeface="楷体" panose="02010609060101010101" charset="-122"/>
              <a:cs typeface="+mn-cs"/>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3" name="图片 1"/>
          <p:cNvPicPr>
            <a:picLocks noChangeAspect="1"/>
          </p:cNvPicPr>
          <p:nvPr/>
        </p:nvPicPr>
        <p:blipFill>
          <a:blip r:embed="rId1"/>
          <a:stretch>
            <a:fillRect/>
          </a:stretch>
        </p:blipFill>
        <p:spPr>
          <a:xfrm flipH="1">
            <a:off x="5543550" y="1163955"/>
            <a:ext cx="3315335" cy="2614295"/>
          </a:xfrm>
          <a:prstGeom prst="rect">
            <a:avLst/>
          </a:prstGeom>
          <a:noFill/>
          <a:ln w="9525">
            <a:noFill/>
          </a:ln>
        </p:spPr>
      </p:pic>
      <p:sp>
        <p:nvSpPr>
          <p:cNvPr id="61444" name="圆角矩形标注 5"/>
          <p:cNvSpPr/>
          <p:nvPr/>
        </p:nvSpPr>
        <p:spPr>
          <a:xfrm>
            <a:off x="995680" y="1441450"/>
            <a:ext cx="3878263" cy="1878013"/>
          </a:xfrm>
          <a:prstGeom prst="wedgeRoundRectCallout">
            <a:avLst>
              <a:gd name="adj1" fmla="val 77833"/>
              <a:gd name="adj2" fmla="val 11718"/>
              <a:gd name="adj3" fmla="val 16667"/>
            </a:avLst>
          </a:prstGeom>
          <a:blipFill rotWithShape="1">
            <a:blip r:embed="rId2"/>
          </a:blipFill>
          <a:ln w="5715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400" dirty="0">
                <a:solidFill>
                  <a:srgbClr val="960000"/>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sym typeface="宋体" panose="02010600030101010101" pitchFamily="2" charset="-122"/>
              </a:rPr>
              <a:t>判断历史的功绩，不是根据历史活动家有没有提供现代所要求的东西，而是根据他们比他们的前辈提供了新的东西。</a:t>
            </a:r>
            <a:endParaRPr lang="zh-CN" altLang="en-US" sz="2000" b="1" dirty="0">
              <a:latin typeface="楷体" panose="02010609060101010101" charset="-122"/>
              <a:ea typeface="楷体" panose="02010609060101010101" charset="-122"/>
            </a:endParaRPr>
          </a:p>
        </p:txBody>
      </p:sp>
      <p:sp>
        <p:nvSpPr>
          <p:cNvPr id="61445" name="圆角矩形标注 194563"/>
          <p:cNvSpPr/>
          <p:nvPr/>
        </p:nvSpPr>
        <p:spPr>
          <a:xfrm>
            <a:off x="287655" y="3486150"/>
            <a:ext cx="8679815" cy="792480"/>
          </a:xfrm>
          <a:prstGeom prst="wedgeRoundRectCallout">
            <a:avLst>
              <a:gd name="adj1" fmla="val 1421"/>
              <a:gd name="adj2" fmla="val -49597"/>
              <a:gd name="adj3" fmla="val 16667"/>
            </a:avLst>
          </a:prstGeom>
          <a:solidFill>
            <a:srgbClr val="FFFF99"/>
          </a:solidFill>
          <a:ln w="9525" cap="flat" cmpd="sng">
            <a:noFill/>
            <a:prstDash val="solid"/>
            <a:miter/>
            <a:headEnd type="none" w="med" len="med"/>
            <a:tailEnd type="none" w="med" len="med"/>
          </a:ln>
        </p:spPr>
        <p:txBody>
          <a:bodyPr anchor="t"/>
          <a:p>
            <a:pPr>
              <a:lnSpc>
                <a:spcPct val="125000"/>
              </a:lnSpc>
            </a:pPr>
            <a:r>
              <a:rPr lang="en-US" altLang="zh-CN" dirty="0">
                <a:latin typeface="Arial" panose="020B0604020202020204" pitchFamily="34" charset="0"/>
                <a:ea typeface="宋体" panose="02010600030101010101" pitchFamily="2" charset="-122"/>
              </a:rPr>
              <a:t> </a:t>
            </a:r>
            <a:r>
              <a:rPr lang="zh-CN" altLang="en-US" sz="2400" b="1" dirty="0">
                <a:solidFill>
                  <a:srgbClr val="FF0000"/>
                </a:solidFill>
                <a:latin typeface="幼圆" pitchFamily="49" charset="-122"/>
                <a:ea typeface="幼圆" pitchFamily="49" charset="-122"/>
              </a:rPr>
              <a:t>促进了工农业和整个国民经济的发展；没有引起巨大社会动荡</a:t>
            </a:r>
            <a:endParaRPr lang="zh-CN" altLang="en-US" sz="2400" b="1" dirty="0">
              <a:solidFill>
                <a:srgbClr val="FF0000"/>
              </a:solidFill>
              <a:latin typeface="幼圆" pitchFamily="49" charset="-122"/>
              <a:ea typeface="幼圆" pitchFamily="49" charset="-122"/>
            </a:endParaRPr>
          </a:p>
        </p:txBody>
      </p:sp>
      <p:pic>
        <p:nvPicPr>
          <p:cNvPr id="61446" name="图片 4"/>
          <p:cNvPicPr>
            <a:picLocks noChangeAspect="1"/>
          </p:cNvPicPr>
          <p:nvPr/>
        </p:nvPicPr>
        <p:blipFill>
          <a:blip r:embed="rId3"/>
          <a:stretch>
            <a:fillRect/>
          </a:stretch>
        </p:blipFill>
        <p:spPr>
          <a:xfrm>
            <a:off x="6012180" y="4278630"/>
            <a:ext cx="2605405" cy="2344420"/>
          </a:xfrm>
          <a:prstGeom prst="rect">
            <a:avLst/>
          </a:prstGeom>
          <a:noFill/>
          <a:ln w="9525">
            <a:noFill/>
          </a:ln>
        </p:spPr>
      </p:pic>
      <p:sp>
        <p:nvSpPr>
          <p:cNvPr id="61447" name="圆角矩形标注 5"/>
          <p:cNvSpPr/>
          <p:nvPr/>
        </p:nvSpPr>
        <p:spPr>
          <a:xfrm>
            <a:off x="995680" y="4425950"/>
            <a:ext cx="4105910" cy="2014855"/>
          </a:xfrm>
          <a:prstGeom prst="wedgeRoundRectCallout">
            <a:avLst>
              <a:gd name="adj1" fmla="val 81222"/>
              <a:gd name="adj2" fmla="val 9111"/>
              <a:gd name="adj3" fmla="val 16667"/>
            </a:avLst>
          </a:prstGeom>
          <a:blipFill rotWithShape="1">
            <a:blip r:embed="rId2"/>
          </a:blipFill>
          <a:ln w="5715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400" dirty="0">
                <a:solidFill>
                  <a:srgbClr val="960000"/>
                </a:solidFill>
                <a:latin typeface="楷体" panose="02010609060101010101" charset="-122"/>
                <a:ea typeface="楷体" panose="02010609060101010101" charset="-122"/>
              </a:rPr>
              <a:t> </a:t>
            </a:r>
            <a:r>
              <a:rPr lang="zh-CN" altLang="en-US" sz="2000" b="1" dirty="0">
                <a:solidFill>
                  <a:srgbClr val="960000"/>
                </a:solidFill>
                <a:latin typeface="楷体" panose="02010609060101010101" charset="-122"/>
                <a:ea typeface="楷体" panose="02010609060101010101" charset="-122"/>
              </a:rPr>
              <a:t>我们的社会主义改造是搞得成功的，很了不起。这是毛泽东同志对马克思列宁主义的一个重大贡献</a:t>
            </a:r>
            <a:r>
              <a:rPr lang="zh-CN" altLang="en-US" sz="2000" b="1" dirty="0">
                <a:solidFill>
                  <a:srgbClr val="960000"/>
                </a:solidFill>
                <a:latin typeface="楷体" panose="02010609060101010101" charset="-122"/>
                <a:ea typeface="楷体" panose="02010609060101010101" charset="-122"/>
                <a:sym typeface="宋体" panose="02010600030101010101" pitchFamily="2" charset="-122"/>
              </a:rPr>
              <a:t>。</a:t>
            </a:r>
            <a:endParaRPr lang="zh-CN" altLang="en-US" sz="2000" b="1" dirty="0">
              <a:latin typeface="楷体" panose="02010609060101010101" charset="-122"/>
              <a:ea typeface="楷体" panose="02010609060101010101" charset="-122"/>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文本占位符 38913"/>
          <p:cNvSpPr>
            <a:spLocks noGrp="1"/>
          </p:cNvSpPr>
          <p:nvPr>
            <p:ph idx="1"/>
          </p:nvPr>
        </p:nvSpPr>
        <p:spPr>
          <a:xfrm>
            <a:off x="1044575" y="1846263"/>
            <a:ext cx="7273925" cy="1081087"/>
          </a:xfrm>
        </p:spPr>
        <p:txBody>
          <a:bodyPr anchor="t"/>
          <a:lstStyle/>
          <a:p>
            <a:pPr marL="0" indent="0" algn="ctr">
              <a:buNone/>
            </a:pPr>
            <a:r>
              <a:rPr lang="zh-CN" altLang="en-US" sz="3200" b="1" dirty="0">
                <a:solidFill>
                  <a:srgbClr val="FF0000"/>
                </a:solidFill>
                <a:latin typeface="微软雅黑" panose="020B0503020204020204" charset="-122"/>
                <a:ea typeface="微软雅黑" panose="020B0503020204020204" charset="-122"/>
              </a:rPr>
              <a:t>第三节 社会主义制度在中国的确立</a:t>
            </a:r>
            <a:endParaRPr lang="zh-CN" altLang="en-US" sz="3200" b="1" dirty="0">
              <a:solidFill>
                <a:srgbClr val="FF0000"/>
              </a:solidFill>
              <a:latin typeface="微软雅黑" panose="020B0503020204020204" charset="-122"/>
              <a:ea typeface="微软雅黑" panose="020B0503020204020204" charset="-122"/>
            </a:endParaRPr>
          </a:p>
          <a:p>
            <a:endParaRPr lang="zh-CN" altLang="en-US" dirty="0"/>
          </a:p>
        </p:txBody>
      </p:sp>
      <p:pic>
        <p:nvPicPr>
          <p:cNvPr id="37890" name="图片 38914"/>
          <p:cNvPicPr>
            <a:picLocks noChangeAspect="1"/>
          </p:cNvPicPr>
          <p:nvPr/>
        </p:nvPicPr>
        <p:blipFill>
          <a:blip r:embed="rId1" cstate="print"/>
          <a:stretch>
            <a:fillRect/>
          </a:stretch>
        </p:blipFill>
        <p:spPr>
          <a:xfrm>
            <a:off x="2193290" y="2479358"/>
            <a:ext cx="4976813" cy="3365500"/>
          </a:xfrm>
          <a:prstGeom prst="rect">
            <a:avLst/>
          </a:prstGeom>
          <a:noFill/>
          <a:ln w="9525">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占位符 39937"/>
          <p:cNvSpPr>
            <a:spLocks noGrp="1"/>
          </p:cNvSpPr>
          <p:nvPr>
            <p:ph type="body" sz="half" idx="1"/>
          </p:nvPr>
        </p:nvSpPr>
        <p:spPr>
          <a:xfrm>
            <a:off x="469900" y="1270000"/>
            <a:ext cx="7632700" cy="1584325"/>
          </a:xfrm>
        </p:spPr>
        <p:txBody>
          <a:bodyPr anchor="t"/>
          <a:lstStyle/>
          <a:p>
            <a:pPr marL="0" indent="0">
              <a:lnSpc>
                <a:spcPct val="140000"/>
              </a:lnSpc>
              <a:buNone/>
            </a:pPr>
            <a:r>
              <a:rPr lang="zh-CN" altLang="en-US" sz="2800" b="1" dirty="0">
                <a:solidFill>
                  <a:srgbClr val="FF0000"/>
                </a:solidFill>
                <a:latin typeface="微软雅黑" panose="020B0503020204020204" charset="-122"/>
                <a:ea typeface="微软雅黑" panose="020B0503020204020204" charset="-122"/>
              </a:rPr>
              <a:t>一、社会主义基本制度的初步确立</a:t>
            </a:r>
            <a:endParaRPr lang="zh-CN" altLang="en-US" sz="2800" b="1" dirty="0">
              <a:solidFill>
                <a:srgbClr val="FF0000"/>
              </a:solidFill>
              <a:latin typeface="微软雅黑" panose="020B0503020204020204" charset="-122"/>
              <a:ea typeface="微软雅黑" panose="020B0503020204020204" charset="-122"/>
            </a:endParaRPr>
          </a:p>
          <a:p>
            <a:pPr marL="0" indent="0">
              <a:lnSpc>
                <a:spcPct val="140000"/>
              </a:lnSpc>
              <a:buNone/>
            </a:pPr>
            <a:r>
              <a:rPr lang="zh-CN" altLang="en-US" sz="28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   社会主义改造对社会经济结构的巨大变革</a:t>
            </a:r>
            <a:endParaRPr lang="zh-CN" altLang="en-US" sz="2400"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384175" y="3053715"/>
            <a:ext cx="5325745" cy="2759710"/>
          </a:xfrm>
          <a:prstGeom prst="rect">
            <a:avLst/>
          </a:prstGeom>
        </p:spPr>
      </p:pic>
      <p:pic>
        <p:nvPicPr>
          <p:cNvPr id="67587" name="图片 299017" descr="20100902010106"/>
          <p:cNvPicPr>
            <a:picLocks noChangeAspect="1"/>
          </p:cNvPicPr>
          <p:nvPr/>
        </p:nvPicPr>
        <p:blipFill>
          <a:blip r:embed="rId2"/>
          <a:stretch>
            <a:fillRect/>
          </a:stretch>
        </p:blipFill>
        <p:spPr>
          <a:xfrm>
            <a:off x="5860415" y="2854325"/>
            <a:ext cx="3098800" cy="2066925"/>
          </a:xfrm>
          <a:prstGeom prst="rect">
            <a:avLst/>
          </a:prstGeom>
          <a:noFill/>
          <a:ln w="9525">
            <a:noFill/>
          </a:ln>
        </p:spPr>
      </p:pic>
      <p:sp>
        <p:nvSpPr>
          <p:cNvPr id="63492" name="矩形 299018"/>
          <p:cNvSpPr/>
          <p:nvPr/>
        </p:nvSpPr>
        <p:spPr>
          <a:xfrm>
            <a:off x="6023610" y="5029835"/>
            <a:ext cx="2822575" cy="1668780"/>
          </a:xfrm>
          <a:prstGeom prst="rect">
            <a:avLst/>
          </a:prstGeom>
          <a:solidFill>
            <a:schemeClr val="accent3">
              <a:lumMod val="95000"/>
            </a:schemeClr>
          </a:solidFill>
          <a:ln w="9525">
            <a:noFill/>
          </a:ln>
        </p:spPr>
        <p:txBody>
          <a:bodyPr wrap="square" anchor="t">
            <a:spAutoFit/>
          </a:bodyPr>
          <a:p>
            <a:pPr fontAlgn="base">
              <a:lnSpc>
                <a:spcPct val="125000"/>
              </a:lnSpc>
            </a:pPr>
            <a:r>
              <a:rPr lang="zh-CN" altLang="en-US" sz="1600" b="1" strike="noStrike" noProof="1" dirty="0">
                <a:solidFill>
                  <a:schemeClr val="tx1"/>
                </a:solidFill>
                <a:latin typeface="楷体" panose="02010609060101010101" charset="-122"/>
                <a:ea typeface="楷体" panose="02010609060101010101" charset="-122"/>
                <a:cs typeface="+mn-cs"/>
              </a:rPr>
              <a:t>首都钢铁公司 始建于</a:t>
            </a:r>
            <a:r>
              <a:rPr lang="en-US" altLang="zh-CN" sz="1600" b="1" strike="noStrike" noProof="1" dirty="0">
                <a:solidFill>
                  <a:schemeClr val="tx1"/>
                </a:solidFill>
                <a:latin typeface="楷体" panose="02010609060101010101" charset="-122"/>
                <a:ea typeface="楷体" panose="02010609060101010101" charset="-122"/>
                <a:cs typeface="+mn-cs"/>
              </a:rPr>
              <a:t>1919</a:t>
            </a:r>
            <a:r>
              <a:rPr lang="zh-CN" altLang="en-US" sz="1600" b="1" strike="noStrike" noProof="1" dirty="0">
                <a:solidFill>
                  <a:schemeClr val="tx1"/>
                </a:solidFill>
                <a:latin typeface="楷体" panose="02010609060101010101" charset="-122"/>
                <a:ea typeface="楷体" panose="02010609060101010101" charset="-122"/>
                <a:cs typeface="+mn-cs"/>
              </a:rPr>
              <a:t>年，解放前</a:t>
            </a:r>
            <a:r>
              <a:rPr lang="en-US" altLang="zh-CN" sz="1600" b="1" strike="noStrike" noProof="1" dirty="0">
                <a:solidFill>
                  <a:schemeClr val="tx1"/>
                </a:solidFill>
                <a:latin typeface="楷体" panose="02010609060101010101" charset="-122"/>
                <a:ea typeface="楷体" panose="02010609060101010101" charset="-122"/>
                <a:cs typeface="+mn-cs"/>
              </a:rPr>
              <a:t>30</a:t>
            </a:r>
            <a:r>
              <a:rPr lang="zh-CN" altLang="en-US" sz="1600" b="1" strike="noStrike" noProof="1" dirty="0">
                <a:solidFill>
                  <a:schemeClr val="tx1"/>
                </a:solidFill>
                <a:latin typeface="楷体" panose="02010609060101010101" charset="-122"/>
                <a:ea typeface="楷体" panose="02010609060101010101" charset="-122"/>
                <a:cs typeface="+mn-cs"/>
              </a:rPr>
              <a:t>年累计产铁</a:t>
            </a:r>
            <a:r>
              <a:rPr lang="en-US" altLang="zh-CN" sz="1600" b="1" strike="noStrike" noProof="1" dirty="0">
                <a:solidFill>
                  <a:schemeClr val="tx1"/>
                </a:solidFill>
                <a:latin typeface="楷体" panose="02010609060101010101" charset="-122"/>
                <a:ea typeface="楷体" panose="02010609060101010101" charset="-122"/>
                <a:cs typeface="+mn-cs"/>
              </a:rPr>
              <a:t>28.6</a:t>
            </a:r>
            <a:r>
              <a:rPr lang="zh-CN" altLang="en-US" sz="1600" b="1" strike="noStrike" noProof="1" dirty="0">
                <a:solidFill>
                  <a:schemeClr val="tx1"/>
                </a:solidFill>
                <a:latin typeface="楷体" panose="02010609060101010101" charset="-122"/>
                <a:ea typeface="楷体" panose="02010609060101010101" charset="-122"/>
                <a:cs typeface="+mn-cs"/>
              </a:rPr>
              <a:t>万吨。解放后通过技术改造和建设，</a:t>
            </a:r>
            <a:r>
              <a:rPr lang="en-US" altLang="zh-CN" sz="1600" b="1" strike="noStrike" noProof="1" dirty="0">
                <a:solidFill>
                  <a:schemeClr val="tx1"/>
                </a:solidFill>
                <a:latin typeface="楷体" panose="02010609060101010101" charset="-122"/>
                <a:ea typeface="楷体" panose="02010609060101010101" charset="-122"/>
                <a:cs typeface="+mn-cs"/>
              </a:rPr>
              <a:t>1958</a:t>
            </a:r>
            <a:r>
              <a:rPr lang="zh-CN" altLang="en-US" sz="1600" b="1" strike="noStrike" noProof="1" dirty="0">
                <a:solidFill>
                  <a:schemeClr val="tx1"/>
                </a:solidFill>
                <a:latin typeface="楷体" panose="02010609060101010101" charset="-122"/>
                <a:ea typeface="楷体" panose="02010609060101010101" charset="-122"/>
                <a:cs typeface="+mn-cs"/>
              </a:rPr>
              <a:t>年结束了有铁无钢的历史</a:t>
            </a:r>
            <a:r>
              <a:rPr lang="zh-CN" altLang="en-US" b="1" strike="noStrike" noProof="1" dirty="0">
                <a:solidFill>
                  <a:schemeClr val="tx1"/>
                </a:solidFill>
                <a:latin typeface="楷体" panose="02010609060101010101" charset="-122"/>
                <a:ea typeface="楷体" panose="02010609060101010101" charset="-122"/>
                <a:cs typeface="+mn-cs"/>
              </a:rPr>
              <a:t>。</a:t>
            </a:r>
            <a:endParaRPr lang="zh-CN" altLang="en-US" b="1" strike="noStrike" noProof="1" dirty="0">
              <a:solidFill>
                <a:schemeClr val="tx1"/>
              </a:solidFill>
              <a:latin typeface="楷体" panose="02010609060101010101" charset="-122"/>
              <a:ea typeface="楷体" panose="02010609060101010101" charset="-122"/>
              <a:cs typeface="+mn-cs"/>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图片 43009" descr="151"/>
          <p:cNvPicPr>
            <a:picLocks noChangeAspect="1"/>
          </p:cNvPicPr>
          <p:nvPr/>
        </p:nvPicPr>
        <p:blipFill>
          <a:blip r:embed="rId1" cstate="print"/>
          <a:srcRect l="1491" t="2161" r="2319" b="9813"/>
          <a:stretch>
            <a:fillRect/>
          </a:stretch>
        </p:blipFill>
        <p:spPr>
          <a:xfrm>
            <a:off x="1547813" y="1557338"/>
            <a:ext cx="5903912" cy="3676650"/>
          </a:xfrm>
          <a:prstGeom prst="rect">
            <a:avLst/>
          </a:prstGeom>
          <a:noFill/>
          <a:ln w="9525">
            <a:noFill/>
          </a:ln>
        </p:spPr>
      </p:pic>
      <p:sp>
        <p:nvSpPr>
          <p:cNvPr id="41986" name="文本框 43010"/>
          <p:cNvSpPr txBox="1"/>
          <p:nvPr/>
        </p:nvSpPr>
        <p:spPr>
          <a:xfrm>
            <a:off x="971550" y="5518150"/>
            <a:ext cx="7192963" cy="457200"/>
          </a:xfrm>
          <a:prstGeom prst="rect">
            <a:avLst/>
          </a:prstGeom>
          <a:noFill/>
          <a:ln w="9525">
            <a:noFill/>
          </a:ln>
        </p:spPr>
        <p:txBody>
          <a:bodyPr wrap="none" anchor="t">
            <a:spAutoFit/>
          </a:bodyPr>
          <a:lstStyle/>
          <a:p>
            <a:r>
              <a:rPr lang="zh-CN" altLang="en-US" sz="2400" b="1">
                <a:solidFill>
                  <a:srgbClr val="DE0000"/>
                </a:solidFill>
                <a:latin typeface="楷体" panose="02010609060101010101" charset="-122"/>
                <a:ea typeface="楷体" panose="02010609060101010101" charset="-122"/>
              </a:rPr>
              <a:t>中国自己设计制造的载重</a:t>
            </a:r>
            <a:r>
              <a:rPr lang="en-US" altLang="zh-CN" sz="2400" b="1">
                <a:solidFill>
                  <a:srgbClr val="DE0000"/>
                </a:solidFill>
                <a:latin typeface="楷体" panose="02010609060101010101" charset="-122"/>
                <a:ea typeface="楷体" panose="02010609060101010101" charset="-122"/>
              </a:rPr>
              <a:t>4500</a:t>
            </a:r>
            <a:r>
              <a:rPr lang="zh-CN" altLang="en-US" sz="2400" b="1">
                <a:solidFill>
                  <a:srgbClr val="DE0000"/>
                </a:solidFill>
                <a:latin typeface="楷体" panose="02010609060101010101" charset="-122"/>
                <a:ea typeface="楷体" panose="02010609060101010101" charset="-122"/>
              </a:rPr>
              <a:t>吨的油轮与自造的机车</a:t>
            </a:r>
            <a:endParaRPr lang="zh-CN" altLang="en-US" sz="2400" b="1">
              <a:solidFill>
                <a:srgbClr val="DE0000"/>
              </a:solidFill>
              <a:latin typeface="楷体" panose="02010609060101010101" charset="-122"/>
              <a:ea typeface="楷体" panose="02010609060101010101" charset="-122"/>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图片 44033" descr="u=1389718526,1662413552&amp;fm=23&amp;gp=0"/>
          <p:cNvPicPr>
            <a:picLocks noChangeAspect="1"/>
          </p:cNvPicPr>
          <p:nvPr/>
        </p:nvPicPr>
        <p:blipFill>
          <a:blip r:embed="rId1" cstate="print"/>
          <a:stretch>
            <a:fillRect/>
          </a:stretch>
        </p:blipFill>
        <p:spPr>
          <a:xfrm>
            <a:off x="684213" y="1557338"/>
            <a:ext cx="3354387" cy="1922462"/>
          </a:xfrm>
          <a:prstGeom prst="rect">
            <a:avLst/>
          </a:prstGeom>
          <a:noFill/>
          <a:ln w="9525">
            <a:noFill/>
          </a:ln>
        </p:spPr>
      </p:pic>
      <p:pic>
        <p:nvPicPr>
          <p:cNvPr id="43010" name="图片 44034"/>
          <p:cNvPicPr>
            <a:picLocks noChangeAspect="1"/>
          </p:cNvPicPr>
          <p:nvPr/>
        </p:nvPicPr>
        <p:blipFill>
          <a:blip r:embed="rId2" cstate="print"/>
          <a:stretch>
            <a:fillRect/>
          </a:stretch>
        </p:blipFill>
        <p:spPr>
          <a:xfrm>
            <a:off x="4284663" y="1484313"/>
            <a:ext cx="4113212" cy="2049462"/>
          </a:xfrm>
          <a:prstGeom prst="rect">
            <a:avLst/>
          </a:prstGeom>
          <a:noFill/>
          <a:ln w="9525">
            <a:noFill/>
          </a:ln>
        </p:spPr>
      </p:pic>
      <p:pic>
        <p:nvPicPr>
          <p:cNvPr id="43011" name="图片 44035"/>
          <p:cNvPicPr>
            <a:picLocks noChangeAspect="1"/>
          </p:cNvPicPr>
          <p:nvPr/>
        </p:nvPicPr>
        <p:blipFill>
          <a:blip r:embed="rId3" cstate="print"/>
          <a:stretch>
            <a:fillRect/>
          </a:stretch>
        </p:blipFill>
        <p:spPr>
          <a:xfrm>
            <a:off x="1547813" y="3789363"/>
            <a:ext cx="1800225" cy="2673350"/>
          </a:xfrm>
          <a:prstGeom prst="rect">
            <a:avLst/>
          </a:prstGeom>
          <a:noFill/>
          <a:ln w="9525">
            <a:noFill/>
          </a:ln>
        </p:spPr>
      </p:pic>
      <p:pic>
        <p:nvPicPr>
          <p:cNvPr id="43012" name="图片 44036"/>
          <p:cNvPicPr>
            <a:picLocks noChangeAspect="1"/>
          </p:cNvPicPr>
          <p:nvPr/>
        </p:nvPicPr>
        <p:blipFill>
          <a:blip r:embed="rId4" cstate="print"/>
          <a:stretch>
            <a:fillRect/>
          </a:stretch>
        </p:blipFill>
        <p:spPr>
          <a:xfrm>
            <a:off x="3924300" y="3789363"/>
            <a:ext cx="1828800" cy="267335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文本占位符 40961"/>
          <p:cNvSpPr>
            <a:spLocks noGrp="1"/>
          </p:cNvSpPr>
          <p:nvPr>
            <p:ph idx="1"/>
          </p:nvPr>
        </p:nvSpPr>
        <p:spPr>
          <a:xfrm>
            <a:off x="469900" y="1485900"/>
            <a:ext cx="8351838" cy="4968875"/>
          </a:xfrm>
        </p:spPr>
        <p:txBody>
          <a:bodyPr anchor="t"/>
          <a:lstStyle/>
          <a:p>
            <a:pPr marL="0" indent="0" algn="just">
              <a:lnSpc>
                <a:spcPct val="150000"/>
              </a:lnSpc>
              <a:buNone/>
            </a:pPr>
            <a:r>
              <a:rPr lang="zh-CN" altLang="en-US" sz="2400" dirty="0">
                <a:latin typeface="微软雅黑" panose="020B0503020204020204" charset="-122"/>
                <a:ea typeface="微软雅黑" panose="020B0503020204020204" charset="-122"/>
              </a:rPr>
              <a:t>       1956年底我国对农业、手工业和资本主义工商业的社会主义改造的基本完成，标志着中国历史上长达数千年的阶级剥削制度的结束，</a:t>
            </a:r>
            <a:r>
              <a:rPr lang="zh-CN" altLang="en-US" sz="2400" b="1" dirty="0">
                <a:solidFill>
                  <a:srgbClr val="FF0000"/>
                </a:solidFill>
                <a:latin typeface="微软雅黑" panose="020B0503020204020204" charset="-122"/>
                <a:ea typeface="微软雅黑" panose="020B0503020204020204" charset="-122"/>
              </a:rPr>
              <a:t>实现了由新民主主义向社会主义的转变</a:t>
            </a:r>
            <a:r>
              <a:rPr lang="zh-CN" altLang="en-US" sz="2400" dirty="0">
                <a:latin typeface="微软雅黑" panose="020B0503020204020204" charset="-122"/>
                <a:ea typeface="微软雅黑" panose="020B0503020204020204" charset="-122"/>
              </a:rPr>
              <a:t>，</a:t>
            </a:r>
            <a:r>
              <a:rPr lang="zh-CN" altLang="en-US" sz="2400" b="1" dirty="0">
                <a:solidFill>
                  <a:srgbClr val="FF0000"/>
                </a:solidFill>
                <a:latin typeface="微软雅黑" panose="020B0503020204020204" charset="-122"/>
                <a:ea typeface="微软雅黑" panose="020B0503020204020204" charset="-122"/>
              </a:rPr>
              <a:t>社会主义基本制度在我国初步确立</a:t>
            </a:r>
            <a:r>
              <a:rPr lang="zh-CN" altLang="en-US" sz="2400" dirty="0">
                <a:latin typeface="微软雅黑" panose="020B0503020204020204" charset="-122"/>
                <a:ea typeface="微软雅黑" panose="020B0503020204020204" charset="-122"/>
              </a:rPr>
              <a:t>。我国的社会主义初级阶段，就是从这时开始的。</a:t>
            </a:r>
            <a:endParaRPr lang="zh-CN" altLang="en-US" sz="2400" dirty="0">
              <a:latin typeface="微软雅黑" panose="020B0503020204020204" charset="-122"/>
              <a:ea typeface="微软雅黑" panose="020B0503020204020204" charset="-122"/>
            </a:endParaRPr>
          </a:p>
          <a:p>
            <a:pPr marL="0" indent="0" algn="just">
              <a:lnSpc>
                <a:spcPct val="150000"/>
              </a:lnSpc>
              <a:buNone/>
            </a:pPr>
            <a:r>
              <a:rPr lang="zh-CN" altLang="en-US" sz="2400" dirty="0">
                <a:latin typeface="微软雅黑" panose="020B0503020204020204" charset="-122"/>
                <a:ea typeface="微软雅黑" panose="020B0503020204020204" charset="-122"/>
              </a:rPr>
              <a:t>        社会主义改造的基本完成，使我国社会经济结构发生了根本变化，社会主义经济成分已占绝对优势，</a:t>
            </a:r>
            <a:r>
              <a:rPr lang="zh-CN" altLang="en-US" sz="2400" b="1" dirty="0">
                <a:solidFill>
                  <a:srgbClr val="FF0000"/>
                </a:solidFill>
                <a:latin typeface="微软雅黑" panose="020B0503020204020204" charset="-122"/>
                <a:ea typeface="微软雅黑" panose="020B0503020204020204" charset="-122"/>
              </a:rPr>
              <a:t>社会主义公有制已成为我国社会的经济基础。</a:t>
            </a:r>
            <a:endParaRPr lang="zh-CN" altLang="en-US" sz="2400" b="1" dirty="0">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占位符 41985"/>
          <p:cNvSpPr>
            <a:spLocks noGrp="1"/>
          </p:cNvSpPr>
          <p:nvPr>
            <p:ph idx="1"/>
          </p:nvPr>
        </p:nvSpPr>
        <p:spPr>
          <a:xfrm>
            <a:off x="228600" y="1297305"/>
            <a:ext cx="5791200" cy="5275580"/>
          </a:xfrm>
        </p:spPr>
        <p:txBody>
          <a:bodyPr anchor="t"/>
          <a:lstStyle/>
          <a:p>
            <a:pPr marL="0" indent="0" algn="just">
              <a:lnSpc>
                <a:spcPct val="160000"/>
              </a:lnSpc>
              <a:buNone/>
            </a:pPr>
            <a:r>
              <a:rPr lang="zh-CN" altLang="en-US" sz="2400" dirty="0">
                <a:latin typeface="微软雅黑" panose="020B0503020204020204" charset="-122"/>
                <a:ea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sym typeface="+mn-ea"/>
              </a:rPr>
              <a:t>确立了中国共产党领导的人民民主专政的社会主义基本政治制度</a:t>
            </a:r>
            <a:r>
              <a:rPr lang="zh-CN" altLang="en-US" sz="2400" dirty="0">
                <a:latin typeface="微软雅黑" panose="020B0503020204020204" charset="-122"/>
                <a:ea typeface="微软雅黑" panose="020B0503020204020204" charset="-122"/>
                <a:sym typeface="+mn-ea"/>
              </a:rPr>
              <a:t>。1</a:t>
            </a:r>
            <a:r>
              <a:rPr lang="zh-CN" altLang="en-US" sz="2400" dirty="0">
                <a:latin typeface="微软雅黑" panose="020B0503020204020204" charset="-122"/>
                <a:ea typeface="微软雅黑" panose="020B0503020204020204" charset="-122"/>
              </a:rPr>
              <a:t>954年9月，颁布实施《中华人民共和国宪法》，明确规定了我国人民民主专政的国体和人民代表大会的政体。人民代表制度、中国共产党领导的多党合作和政治协商制度、民族区域自治制度等基本制度的确立，表明我国由一个新民主主义国家转变为社会主义国家。</a:t>
            </a:r>
            <a:endParaRPr lang="zh-CN" altLang="en-US" sz="2400" dirty="0">
              <a:latin typeface="微软雅黑" panose="020B0503020204020204" charset="-122"/>
              <a:ea typeface="微软雅黑" panose="020B0503020204020204" charset="-122"/>
            </a:endParaRPr>
          </a:p>
        </p:txBody>
      </p:sp>
      <p:pic>
        <p:nvPicPr>
          <p:cNvPr id="68610" name="图片 300046" descr="0019b91ec89c0c2ab0bf00"/>
          <p:cNvPicPr>
            <a:picLocks noChangeAspect="1"/>
          </p:cNvPicPr>
          <p:nvPr/>
        </p:nvPicPr>
        <p:blipFill>
          <a:blip r:embed="rId1"/>
          <a:stretch>
            <a:fillRect/>
          </a:stretch>
        </p:blipFill>
        <p:spPr>
          <a:xfrm>
            <a:off x="6199505" y="1297305"/>
            <a:ext cx="2525713" cy="2470150"/>
          </a:xfrm>
          <a:prstGeom prst="rect">
            <a:avLst/>
          </a:prstGeom>
          <a:noFill/>
          <a:ln w="9525">
            <a:noFill/>
          </a:ln>
        </p:spPr>
      </p:pic>
      <p:pic>
        <p:nvPicPr>
          <p:cNvPr id="44034" name="图片 45058" descr="F2004092216585300000"/>
          <p:cNvPicPr>
            <a:picLocks noChangeAspect="1"/>
          </p:cNvPicPr>
          <p:nvPr/>
        </p:nvPicPr>
        <p:blipFill>
          <a:blip r:embed="rId2" cstate="print"/>
          <a:stretch>
            <a:fillRect/>
          </a:stretch>
        </p:blipFill>
        <p:spPr>
          <a:xfrm>
            <a:off x="6284595" y="3867150"/>
            <a:ext cx="2536825" cy="2161540"/>
          </a:xfrm>
          <a:prstGeom prst="rect">
            <a:avLst/>
          </a:prstGeom>
          <a:noFill/>
          <a:ln w="9525">
            <a:noFill/>
          </a:ln>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9633" name="图片 344075" descr="W020090915547531256188"/>
          <p:cNvPicPr>
            <a:picLocks noChangeAspect="1"/>
          </p:cNvPicPr>
          <p:nvPr/>
        </p:nvPicPr>
        <p:blipFill>
          <a:blip r:embed="rId1"/>
          <a:stretch>
            <a:fillRect/>
          </a:stretch>
        </p:blipFill>
        <p:spPr>
          <a:xfrm>
            <a:off x="6252210" y="1202690"/>
            <a:ext cx="2400300" cy="2401888"/>
          </a:xfrm>
          <a:prstGeom prst="rect">
            <a:avLst/>
          </a:prstGeom>
          <a:noFill/>
          <a:ln w="9525">
            <a:noFill/>
          </a:ln>
        </p:spPr>
      </p:pic>
      <p:sp>
        <p:nvSpPr>
          <p:cNvPr id="69634" name="文本占位符 344076"/>
          <p:cNvSpPr>
            <a:spLocks noGrp="1"/>
          </p:cNvSpPr>
          <p:nvPr>
            <p:ph idx="1"/>
          </p:nvPr>
        </p:nvSpPr>
        <p:spPr>
          <a:xfrm>
            <a:off x="6251893" y="3750945"/>
            <a:ext cx="2789237" cy="476250"/>
          </a:xfrm>
          <a:solidFill>
            <a:srgbClr val="CCFFFF"/>
          </a:solidFill>
        </p:spPr>
        <p:txBody>
          <a:bodyPr anchor="t"/>
          <a:p>
            <a:pPr>
              <a:lnSpc>
                <a:spcPct val="90000"/>
              </a:lnSpc>
              <a:buNone/>
            </a:pPr>
            <a:r>
              <a:rPr lang="zh-CN" altLang="en-US" sz="2800" b="1" dirty="0">
                <a:solidFill>
                  <a:srgbClr val="CC0000"/>
                </a:solidFill>
                <a:latin typeface="黑体" panose="02010609060101010101" pitchFamily="2" charset="-122"/>
                <a:ea typeface="黑体" panose="02010609060101010101" pitchFamily="2" charset="-122"/>
              </a:rPr>
              <a:t>革命对象的变化</a:t>
            </a:r>
            <a:r>
              <a:rPr lang="zh-CN" altLang="en-US" sz="2800" b="1" dirty="0">
                <a:solidFill>
                  <a:srgbClr val="CC0000"/>
                </a:solidFill>
                <a:latin typeface="华文彩云" pitchFamily="2" charset="-122"/>
                <a:ea typeface="华文彩云" pitchFamily="2" charset="-122"/>
              </a:rPr>
              <a:t> </a:t>
            </a:r>
            <a:endParaRPr lang="zh-CN" altLang="en-US" sz="2800" b="1" dirty="0">
              <a:solidFill>
                <a:srgbClr val="CC0000"/>
              </a:solidFill>
              <a:latin typeface="华文彩云" pitchFamily="2" charset="-122"/>
              <a:ea typeface="华文彩云" pitchFamily="2" charset="-122"/>
            </a:endParaRPr>
          </a:p>
        </p:txBody>
      </p:sp>
      <p:sp>
        <p:nvSpPr>
          <p:cNvPr id="69639" name="文本框 2055"/>
          <p:cNvSpPr txBox="1"/>
          <p:nvPr/>
        </p:nvSpPr>
        <p:spPr>
          <a:xfrm>
            <a:off x="386080" y="1308735"/>
            <a:ext cx="3448685" cy="460375"/>
          </a:xfrm>
          <a:prstGeom prst="rect">
            <a:avLst/>
          </a:prstGeom>
          <a:noFill/>
          <a:ln w="9525">
            <a:noFill/>
          </a:ln>
        </p:spPr>
        <p:txBody>
          <a:bodyPr wrap="square" anchor="t">
            <a:spAutoFit/>
          </a:bodyPr>
          <a:p>
            <a:pPr>
              <a:buFont typeface="Arial" panose="020B0604020202020204" pitchFamily="34" charset="0"/>
              <a:buNone/>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阶级关系的重要变化</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69641" name="图片 1"/>
          <p:cNvPicPr>
            <a:picLocks noChangeAspect="1"/>
          </p:cNvPicPr>
          <p:nvPr/>
        </p:nvPicPr>
        <p:blipFill>
          <a:blip r:embed="rId2"/>
          <a:stretch>
            <a:fillRect/>
          </a:stretch>
        </p:blipFill>
        <p:spPr>
          <a:xfrm>
            <a:off x="6250305" y="4559300"/>
            <a:ext cx="2790825" cy="2095500"/>
          </a:xfrm>
          <a:prstGeom prst="rect">
            <a:avLst/>
          </a:prstGeom>
          <a:noFill/>
          <a:ln w="9525">
            <a:noFill/>
          </a:ln>
        </p:spPr>
      </p:pic>
      <p:pic>
        <p:nvPicPr>
          <p:cNvPr id="69642" name="图片 2"/>
          <p:cNvPicPr>
            <a:picLocks noChangeAspect="1"/>
          </p:cNvPicPr>
          <p:nvPr/>
        </p:nvPicPr>
        <p:blipFill>
          <a:blip r:embed="rId3"/>
          <a:stretch>
            <a:fillRect/>
          </a:stretch>
        </p:blipFill>
        <p:spPr>
          <a:xfrm>
            <a:off x="254318" y="2106295"/>
            <a:ext cx="2811462" cy="2108200"/>
          </a:xfrm>
          <a:prstGeom prst="rect">
            <a:avLst/>
          </a:prstGeom>
          <a:noFill/>
          <a:ln w="9525">
            <a:noFill/>
          </a:ln>
        </p:spPr>
      </p:pic>
      <p:sp>
        <p:nvSpPr>
          <p:cNvPr id="63490" name="圆角矩形标注 299013"/>
          <p:cNvSpPr/>
          <p:nvPr/>
        </p:nvSpPr>
        <p:spPr>
          <a:xfrm>
            <a:off x="1044893" y="3604895"/>
            <a:ext cx="2130425" cy="596900"/>
          </a:xfrm>
          <a:prstGeom prst="wedgeRoundRectCallout">
            <a:avLst>
              <a:gd name="adj1" fmla="val -29008"/>
              <a:gd name="adj2" fmla="val -87382"/>
              <a:gd name="adj3" fmla="val 16667"/>
            </a:avLst>
          </a:prstGeom>
          <a:solidFill>
            <a:schemeClr val="accent3">
              <a:lumMod val="95000"/>
            </a:schemeClr>
          </a:solidFill>
          <a:ln w="9525" cap="flat" cmpd="sng">
            <a:solidFill>
              <a:schemeClr val="tx1"/>
            </a:solidFill>
            <a:prstDash val="solid"/>
            <a:miter/>
            <a:headEnd type="none" w="med" len="med"/>
            <a:tailEnd type="none" w="med" len="med"/>
          </a:ln>
        </p:spPr>
        <p:txBody>
          <a:bodyPr anchor="t"/>
          <a:p>
            <a:pPr algn="ctr" fontAlgn="base"/>
            <a:r>
              <a:rPr lang="en-US" altLang="zh-CN" sz="1600" b="1" strike="noStrike" noProof="1" dirty="0">
                <a:solidFill>
                  <a:srgbClr val="0000FF"/>
                </a:solidFill>
                <a:latin typeface="楷体" panose="02010609060101010101" charset="-122"/>
                <a:ea typeface="楷体" panose="02010609060101010101" charset="-122"/>
                <a:cs typeface="+mn-cs"/>
              </a:rPr>
              <a:t> </a:t>
            </a:r>
            <a:r>
              <a:rPr lang="zh-CN" altLang="en-US" sz="1600" b="1" strike="noStrike" noProof="1" dirty="0">
                <a:solidFill>
                  <a:srgbClr val="FF0000"/>
                </a:solidFill>
                <a:latin typeface="楷体" panose="02010609060101010101" charset="-122"/>
                <a:ea typeface="楷体" panose="02010609060101010101" charset="-122"/>
                <a:cs typeface="+mn-cs"/>
                <a:sym typeface="+mn-ea"/>
              </a:rPr>
              <a:t>帝国主义侵略势力</a:t>
            </a:r>
            <a:endParaRPr lang="zh-CN" altLang="en-US" sz="1600" b="1" strike="noStrike" noProof="1" dirty="0">
              <a:solidFill>
                <a:srgbClr val="FF0000"/>
              </a:solidFill>
              <a:latin typeface="楷体" panose="02010609060101010101" charset="-122"/>
              <a:ea typeface="楷体" panose="02010609060101010101" charset="-122"/>
            </a:endParaRPr>
          </a:p>
          <a:p>
            <a:pPr algn="ctr" fontAlgn="base"/>
            <a:r>
              <a:rPr lang="zh-CN" altLang="en-US" sz="1600" b="1" strike="noStrike" noProof="1" dirty="0">
                <a:solidFill>
                  <a:srgbClr val="0000FF"/>
                </a:solidFill>
                <a:latin typeface="楷体" panose="02010609060101010101" charset="-122"/>
                <a:ea typeface="楷体" panose="02010609060101010101" charset="-122"/>
                <a:cs typeface="+mn-cs"/>
                <a:sym typeface="+mn-ea"/>
              </a:rPr>
              <a:t>被清除出中国大陆</a:t>
            </a:r>
            <a:endParaRPr lang="en-US" altLang="zh-CN" sz="1600" b="1" strike="noStrike" noProof="1">
              <a:latin typeface="楷体" panose="02010609060101010101" charset="-122"/>
              <a:ea typeface="楷体" panose="02010609060101010101" charset="-122"/>
            </a:endParaRPr>
          </a:p>
        </p:txBody>
      </p:sp>
      <p:pic>
        <p:nvPicPr>
          <p:cNvPr id="69644" name="图片 3"/>
          <p:cNvPicPr>
            <a:picLocks noChangeAspect="1"/>
          </p:cNvPicPr>
          <p:nvPr/>
        </p:nvPicPr>
        <p:blipFill>
          <a:blip r:embed="rId4"/>
          <a:stretch>
            <a:fillRect/>
          </a:stretch>
        </p:blipFill>
        <p:spPr>
          <a:xfrm>
            <a:off x="3065780" y="2092008"/>
            <a:ext cx="3013075" cy="2135187"/>
          </a:xfrm>
          <a:prstGeom prst="rect">
            <a:avLst/>
          </a:prstGeom>
          <a:noFill/>
          <a:ln w="9525">
            <a:noFill/>
          </a:ln>
        </p:spPr>
      </p:pic>
      <p:sp>
        <p:nvSpPr>
          <p:cNvPr id="5" name="圆角矩形标注 299013"/>
          <p:cNvSpPr/>
          <p:nvPr/>
        </p:nvSpPr>
        <p:spPr>
          <a:xfrm>
            <a:off x="3834765" y="1678623"/>
            <a:ext cx="2130425" cy="595313"/>
          </a:xfrm>
          <a:prstGeom prst="wedgeRoundRectCallout">
            <a:avLst>
              <a:gd name="adj1" fmla="val -50745"/>
              <a:gd name="adj2" fmla="val 74733"/>
              <a:gd name="adj3" fmla="val 16667"/>
            </a:avLst>
          </a:prstGeom>
          <a:solidFill>
            <a:schemeClr val="accent3">
              <a:lumMod val="95000"/>
            </a:schemeClr>
          </a:solidFill>
          <a:ln w="9525" cap="flat" cmpd="sng">
            <a:solidFill>
              <a:schemeClr val="tx1"/>
            </a:solidFill>
            <a:prstDash val="solid"/>
            <a:miter/>
            <a:headEnd type="none" w="med" len="med"/>
            <a:tailEnd type="none" w="med" len="med"/>
          </a:ln>
        </p:spPr>
        <p:txBody>
          <a:bodyPr anchor="t"/>
          <a:p>
            <a:pPr algn="ctr" fontAlgn="base">
              <a:buClr>
                <a:schemeClr val="bg1"/>
              </a:buClr>
            </a:pPr>
            <a:r>
              <a:rPr lang="en-US" altLang="zh-CN" sz="1600" b="1" strike="noStrike" noProof="1" dirty="0">
                <a:solidFill>
                  <a:srgbClr val="0000FF"/>
                </a:solidFill>
                <a:latin typeface="楷体" panose="02010609060101010101" charset="-122"/>
                <a:ea typeface="楷体" panose="02010609060101010101" charset="-122"/>
                <a:cs typeface="+mn-cs"/>
              </a:rPr>
              <a:t> </a:t>
            </a:r>
            <a:r>
              <a:rPr lang="zh-CN" altLang="en-US" sz="1600" b="1" strike="noStrike" noProof="1" dirty="0">
                <a:solidFill>
                  <a:srgbClr val="FF0000"/>
                </a:solidFill>
                <a:latin typeface="楷体" panose="02010609060101010101" charset="-122"/>
                <a:ea typeface="楷体" panose="02010609060101010101" charset="-122"/>
                <a:cs typeface="+mn-cs"/>
                <a:sym typeface="+mn-ea"/>
              </a:rPr>
              <a:t>官僚资产阶级</a:t>
            </a:r>
            <a:endParaRPr lang="zh-CN" altLang="en-US" sz="1600" b="1" strike="noStrike" noProof="1" dirty="0">
              <a:solidFill>
                <a:srgbClr val="FF0000"/>
              </a:solidFill>
              <a:latin typeface="楷体" panose="02010609060101010101" charset="-122"/>
              <a:ea typeface="楷体" panose="02010609060101010101" charset="-122"/>
              <a:sym typeface="+mn-ea"/>
            </a:endParaRPr>
          </a:p>
          <a:p>
            <a:pPr algn="ctr" fontAlgn="base">
              <a:buClr>
                <a:schemeClr val="bg1"/>
              </a:buClr>
            </a:pPr>
            <a:r>
              <a:rPr lang="zh-CN" altLang="en-US" sz="1600" b="1" strike="noStrike" noProof="1" dirty="0">
                <a:solidFill>
                  <a:srgbClr val="0000FF"/>
                </a:solidFill>
                <a:latin typeface="楷体" panose="02010609060101010101" charset="-122"/>
                <a:ea typeface="楷体" panose="02010609060101010101" charset="-122"/>
                <a:cs typeface="+mn-cs"/>
                <a:sym typeface="+mn-ea"/>
              </a:rPr>
              <a:t>在中国内地被消灭</a:t>
            </a:r>
            <a:r>
              <a:rPr lang="zh-CN" altLang="en-US" sz="1600" strike="noStrike" noProof="1" dirty="0">
                <a:latin typeface="楷体" panose="02010609060101010101" charset="-122"/>
                <a:ea typeface="楷体" panose="02010609060101010101" charset="-122"/>
                <a:cs typeface="+mn-cs"/>
                <a:sym typeface="+mn-ea"/>
              </a:rPr>
              <a:t> </a:t>
            </a:r>
            <a:endParaRPr lang="zh-CN" altLang="en-US" sz="1600" strike="noStrike" noProof="1" dirty="0">
              <a:latin typeface="楷体" panose="02010609060101010101" charset="-122"/>
              <a:ea typeface="楷体" panose="02010609060101010101" charset="-122"/>
            </a:endParaRPr>
          </a:p>
          <a:p>
            <a:pPr algn="ctr" fontAlgn="base"/>
            <a:endParaRPr lang="en-US" altLang="zh-CN" sz="1600" b="1" strike="noStrike" noProof="1">
              <a:latin typeface="楷体" panose="02010609060101010101" charset="-122"/>
              <a:ea typeface="楷体" panose="02010609060101010101" charset="-122"/>
            </a:endParaRPr>
          </a:p>
        </p:txBody>
      </p:sp>
      <p:pic>
        <p:nvPicPr>
          <p:cNvPr id="69646" name="图片 6"/>
          <p:cNvPicPr>
            <a:picLocks noChangeAspect="1"/>
          </p:cNvPicPr>
          <p:nvPr/>
        </p:nvPicPr>
        <p:blipFill>
          <a:blip r:embed="rId5"/>
          <a:stretch>
            <a:fillRect/>
          </a:stretch>
        </p:blipFill>
        <p:spPr>
          <a:xfrm>
            <a:off x="254318" y="4392295"/>
            <a:ext cx="2749550" cy="2262188"/>
          </a:xfrm>
          <a:prstGeom prst="rect">
            <a:avLst/>
          </a:prstGeom>
          <a:noFill/>
          <a:ln w="9525">
            <a:noFill/>
          </a:ln>
        </p:spPr>
      </p:pic>
      <p:sp>
        <p:nvSpPr>
          <p:cNvPr id="8" name="圆角矩形标注 299013"/>
          <p:cNvSpPr/>
          <p:nvPr/>
        </p:nvSpPr>
        <p:spPr>
          <a:xfrm>
            <a:off x="411480" y="6233478"/>
            <a:ext cx="2592388" cy="595313"/>
          </a:xfrm>
          <a:prstGeom prst="wedgeRoundRectCallout">
            <a:avLst>
              <a:gd name="adj1" fmla="val -1396"/>
              <a:gd name="adj2" fmla="val -133155"/>
              <a:gd name="adj3" fmla="val 16667"/>
            </a:avLst>
          </a:prstGeom>
          <a:solidFill>
            <a:schemeClr val="accent3">
              <a:lumMod val="95000"/>
            </a:schemeClr>
          </a:solidFill>
          <a:ln w="9525" cap="flat" cmpd="sng">
            <a:solidFill>
              <a:schemeClr val="tx1"/>
            </a:solidFill>
            <a:prstDash val="solid"/>
            <a:miter/>
            <a:headEnd type="none" w="med" len="med"/>
            <a:tailEnd type="none" w="med" len="med"/>
          </a:ln>
        </p:spPr>
        <p:txBody>
          <a:bodyPr anchor="t"/>
          <a:p>
            <a:pPr algn="ctr" fontAlgn="base"/>
            <a:r>
              <a:rPr lang="zh-CN" altLang="en-US" sz="1600" b="1" strike="noStrike" noProof="1" dirty="0">
                <a:solidFill>
                  <a:srgbClr val="009900"/>
                </a:solidFill>
                <a:latin typeface="楷体" panose="02010609060101010101" charset="-122"/>
                <a:ea typeface="楷体" panose="02010609060101010101" charset="-122"/>
                <a:cs typeface="+mn-cs"/>
                <a:sym typeface="+mn-ea"/>
              </a:rPr>
              <a:t>原来的</a:t>
            </a:r>
            <a:r>
              <a:rPr lang="zh-CN" altLang="en-US" sz="1600" b="1" strike="noStrike" noProof="1" dirty="0">
                <a:solidFill>
                  <a:srgbClr val="FF0000"/>
                </a:solidFill>
                <a:latin typeface="楷体" panose="02010609060101010101" charset="-122"/>
                <a:ea typeface="楷体" panose="02010609060101010101" charset="-122"/>
                <a:cs typeface="+mn-cs"/>
                <a:sym typeface="+mn-ea"/>
              </a:rPr>
              <a:t>地主和富农</a:t>
            </a:r>
            <a:r>
              <a:rPr lang="zh-CN" altLang="en-US" sz="1600" b="1" strike="noStrike" noProof="1" dirty="0">
                <a:solidFill>
                  <a:srgbClr val="0000FF"/>
                </a:solidFill>
                <a:latin typeface="楷体" panose="02010609060101010101" charset="-122"/>
                <a:ea typeface="楷体" panose="02010609060101010101" charset="-122"/>
                <a:cs typeface="+mn-cs"/>
                <a:sym typeface="+mn-ea"/>
              </a:rPr>
              <a:t>正在被改造成为自食其力的新人</a:t>
            </a:r>
            <a:endParaRPr lang="zh-CN" altLang="en-US" sz="1600" b="1" strike="noStrike" noProof="1" dirty="0">
              <a:solidFill>
                <a:srgbClr val="0000FF"/>
              </a:solidFill>
              <a:latin typeface="楷体" panose="02010609060101010101" charset="-122"/>
              <a:ea typeface="楷体" panose="02010609060101010101" charset="-122"/>
            </a:endParaRPr>
          </a:p>
          <a:p>
            <a:pPr algn="ctr" fontAlgn="base">
              <a:buClr>
                <a:schemeClr val="bg1"/>
              </a:buClr>
            </a:pPr>
            <a:r>
              <a:rPr lang="zh-CN" altLang="en-US" sz="1600" strike="noStrike" noProof="1" dirty="0">
                <a:latin typeface="楷体" panose="02010609060101010101" charset="-122"/>
                <a:ea typeface="楷体" panose="02010609060101010101" charset="-122"/>
                <a:cs typeface="+mn-cs"/>
                <a:sym typeface="+mn-ea"/>
              </a:rPr>
              <a:t> </a:t>
            </a:r>
            <a:endParaRPr lang="zh-CN" altLang="en-US" sz="1600" strike="noStrike" noProof="1" dirty="0">
              <a:latin typeface="楷体" panose="02010609060101010101" charset="-122"/>
              <a:ea typeface="楷体" panose="02010609060101010101" charset="-122"/>
            </a:endParaRPr>
          </a:p>
          <a:p>
            <a:pPr algn="ctr" fontAlgn="base"/>
            <a:endParaRPr lang="en-US" altLang="zh-CN" sz="1600" b="1" strike="noStrike" noProof="1">
              <a:latin typeface="楷体" panose="02010609060101010101" charset="-122"/>
              <a:ea typeface="楷体" panose="02010609060101010101" charset="-122"/>
            </a:endParaRPr>
          </a:p>
        </p:txBody>
      </p:sp>
      <p:pic>
        <p:nvPicPr>
          <p:cNvPr id="69648" name="图片 9"/>
          <p:cNvPicPr>
            <a:picLocks noChangeAspect="1"/>
          </p:cNvPicPr>
          <p:nvPr/>
        </p:nvPicPr>
        <p:blipFill>
          <a:blip r:embed="rId6"/>
          <a:stretch>
            <a:fillRect/>
          </a:stretch>
        </p:blipFill>
        <p:spPr>
          <a:xfrm>
            <a:off x="3003868" y="4474845"/>
            <a:ext cx="2690812" cy="2190750"/>
          </a:xfrm>
          <a:prstGeom prst="rect">
            <a:avLst/>
          </a:prstGeom>
          <a:noFill/>
          <a:ln w="9525">
            <a:noFill/>
          </a:ln>
        </p:spPr>
      </p:pic>
      <p:sp>
        <p:nvSpPr>
          <p:cNvPr id="11" name="圆角矩形标注 299013"/>
          <p:cNvSpPr/>
          <p:nvPr/>
        </p:nvSpPr>
        <p:spPr>
          <a:xfrm>
            <a:off x="3575368" y="6233795"/>
            <a:ext cx="2878138" cy="595313"/>
          </a:xfrm>
          <a:prstGeom prst="wedgeRoundRectCallout">
            <a:avLst>
              <a:gd name="adj1" fmla="val -54544"/>
              <a:gd name="adj2" fmla="val -89658"/>
              <a:gd name="adj3" fmla="val 16667"/>
            </a:avLst>
          </a:prstGeom>
          <a:solidFill>
            <a:schemeClr val="accent3">
              <a:lumMod val="95000"/>
            </a:schemeClr>
          </a:solidFill>
          <a:ln w="9525" cap="flat" cmpd="sng">
            <a:solidFill>
              <a:schemeClr val="tx1"/>
            </a:solidFill>
            <a:prstDash val="solid"/>
            <a:miter/>
            <a:headEnd type="none" w="med" len="med"/>
            <a:tailEnd type="none" w="med" len="med"/>
          </a:ln>
        </p:spPr>
        <p:txBody>
          <a:bodyPr anchor="t"/>
          <a:p>
            <a:pPr algn="ctr" fontAlgn="base">
              <a:buClr>
                <a:schemeClr val="bg1"/>
              </a:buClr>
            </a:pPr>
            <a:r>
              <a:rPr lang="en-US" altLang="zh-CN" sz="1600" b="1" strike="noStrike" noProof="1" dirty="0">
                <a:solidFill>
                  <a:srgbClr val="0000FF"/>
                </a:solidFill>
                <a:latin typeface="楷体" panose="02010609060101010101" charset="-122"/>
                <a:ea typeface="楷体" panose="02010609060101010101" charset="-122"/>
                <a:cs typeface="+mn-cs"/>
              </a:rPr>
              <a:t> </a:t>
            </a:r>
            <a:r>
              <a:rPr lang="zh-CN" altLang="en-US" sz="1600" b="1" strike="noStrike" noProof="1" dirty="0">
                <a:solidFill>
                  <a:srgbClr val="CC0000"/>
                </a:solidFill>
                <a:latin typeface="楷体" panose="02010609060101010101" charset="-122"/>
                <a:ea typeface="楷体" panose="02010609060101010101" charset="-122"/>
                <a:cs typeface="+mn-cs"/>
                <a:sym typeface="+mn-ea"/>
              </a:rPr>
              <a:t>民族资产阶级分子</a:t>
            </a:r>
            <a:r>
              <a:rPr lang="zh-CN" altLang="en-US" sz="1600" b="1" strike="noStrike" noProof="1" dirty="0">
                <a:solidFill>
                  <a:srgbClr val="0000FF"/>
                </a:solidFill>
                <a:latin typeface="楷体" panose="02010609060101010101" charset="-122"/>
                <a:ea typeface="楷体" panose="02010609060101010101" charset="-122"/>
                <a:cs typeface="+mn-cs"/>
                <a:sym typeface="+mn-ea"/>
              </a:rPr>
              <a:t>被改造成自食其力的社会主义劳动者</a:t>
            </a:r>
            <a:endParaRPr lang="zh-CN" altLang="en-US" sz="1600" strike="noStrike" noProof="1" dirty="0">
              <a:latin typeface="楷体" panose="02010609060101010101" charset="-122"/>
              <a:ea typeface="楷体" panose="02010609060101010101" charset="-122"/>
            </a:endParaRPr>
          </a:p>
          <a:p>
            <a:pPr algn="ctr" fontAlgn="base"/>
            <a:endParaRPr lang="en-US" altLang="zh-CN" sz="1600" b="1" strike="noStrike" noProof="1">
              <a:latin typeface="楷体" panose="02010609060101010101" charset="-122"/>
              <a:ea typeface="楷体" panose="02010609060101010101" charset="-122"/>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直接连接符 301066"/>
          <p:cNvSpPr/>
          <p:nvPr/>
        </p:nvSpPr>
        <p:spPr>
          <a:xfrm>
            <a:off x="2814638" y="3823970"/>
            <a:ext cx="935037" cy="792163"/>
          </a:xfrm>
          <a:prstGeom prst="line">
            <a:avLst/>
          </a:prstGeom>
          <a:ln w="76200" cap="flat" cmpd="sng">
            <a:solidFill>
              <a:schemeClr val="tx1"/>
            </a:solidFill>
            <a:prstDash val="solid"/>
            <a:round/>
            <a:headEnd type="none" w="med" len="med"/>
            <a:tailEnd type="triangle" w="med" len="med"/>
          </a:ln>
        </p:spPr>
      </p:sp>
      <p:sp>
        <p:nvSpPr>
          <p:cNvPr id="70658" name="直接连接符 301068"/>
          <p:cNvSpPr/>
          <p:nvPr/>
        </p:nvSpPr>
        <p:spPr>
          <a:xfrm flipH="1">
            <a:off x="5838825" y="3823970"/>
            <a:ext cx="935038" cy="719138"/>
          </a:xfrm>
          <a:prstGeom prst="line">
            <a:avLst/>
          </a:prstGeom>
          <a:ln w="76200" cap="flat" cmpd="sng">
            <a:solidFill>
              <a:schemeClr val="tx1"/>
            </a:solidFill>
            <a:prstDash val="solid"/>
            <a:round/>
            <a:headEnd type="none" w="med" len="med"/>
            <a:tailEnd type="triangle" w="med" len="med"/>
          </a:ln>
        </p:spPr>
      </p:sp>
      <p:sp>
        <p:nvSpPr>
          <p:cNvPr id="70659" name="标题 301057"/>
          <p:cNvSpPr>
            <a:spLocks noGrp="1"/>
          </p:cNvSpPr>
          <p:nvPr>
            <p:ph type="title"/>
          </p:nvPr>
        </p:nvSpPr>
        <p:spPr>
          <a:xfrm>
            <a:off x="3619500" y="1172210"/>
            <a:ext cx="1647825" cy="491490"/>
          </a:xfrm>
          <a:solidFill>
            <a:srgbClr val="FFCC99"/>
          </a:solidFill>
          <a:ln w="38100">
            <a:noFill/>
            <a:miter/>
          </a:ln>
        </p:spPr>
        <p:txBody>
          <a:bodyPr anchor="ctr"/>
          <a:p>
            <a:r>
              <a:rPr lang="zh-CN" altLang="en-US" sz="2800" b="1" dirty="0">
                <a:solidFill>
                  <a:srgbClr val="FF0000"/>
                </a:solidFill>
                <a:latin typeface="幼圆" pitchFamily="49" charset="-122"/>
                <a:ea typeface="幼圆" pitchFamily="49" charset="-122"/>
              </a:rPr>
              <a:t>阶级关系</a:t>
            </a:r>
            <a:endParaRPr lang="zh-CN" altLang="en-US" sz="2800" b="1" dirty="0">
              <a:solidFill>
                <a:srgbClr val="FF0000"/>
              </a:solidFill>
              <a:latin typeface="幼圆" pitchFamily="49" charset="-122"/>
              <a:ea typeface="幼圆" pitchFamily="49" charset="-122"/>
            </a:endParaRPr>
          </a:p>
        </p:txBody>
      </p:sp>
      <p:sp>
        <p:nvSpPr>
          <p:cNvPr id="70660" name="矩形 301059"/>
          <p:cNvSpPr/>
          <p:nvPr/>
        </p:nvSpPr>
        <p:spPr>
          <a:xfrm>
            <a:off x="438150" y="2526983"/>
            <a:ext cx="2736850" cy="1296987"/>
          </a:xfrm>
          <a:prstGeom prst="rect">
            <a:avLst/>
          </a:prstGeom>
          <a:solidFill>
            <a:schemeClr val="accent6">
              <a:lumMod val="20000"/>
              <a:lumOff val="80000"/>
            </a:schemeClr>
          </a:solidFill>
          <a:ln w="9525" cap="flat" cmpd="sng">
            <a:solidFill>
              <a:schemeClr val="tx1"/>
            </a:solidFill>
            <a:prstDash val="solid"/>
            <a:miter/>
            <a:headEnd type="none" w="med" len="med"/>
            <a:tailEnd type="none" w="med" len="med"/>
          </a:ln>
        </p:spPr>
        <p:txBody>
          <a:bodyPr wrap="none" anchor="ctr"/>
          <a:p>
            <a:pPr algn="ctr">
              <a:lnSpc>
                <a:spcPct val="125000"/>
              </a:lnSpc>
            </a:pPr>
            <a:r>
              <a:rPr lang="zh-CN" altLang="en-US" sz="2000" b="1" dirty="0">
                <a:solidFill>
                  <a:srgbClr val="FF0000"/>
                </a:solidFill>
                <a:latin typeface="Arial" panose="020B0604020202020204" pitchFamily="34" charset="0"/>
                <a:ea typeface="楷体_GB2312" pitchFamily="49" charset="-122"/>
              </a:rPr>
              <a:t>工人阶级</a:t>
            </a:r>
            <a:endParaRPr lang="zh-CN" altLang="en-US" sz="2000" b="1" dirty="0">
              <a:solidFill>
                <a:srgbClr val="FF0000"/>
              </a:solidFill>
              <a:latin typeface="Arial" panose="020B0604020202020204" pitchFamily="34" charset="0"/>
              <a:ea typeface="楷体_GB2312" pitchFamily="49" charset="-122"/>
            </a:endParaRPr>
          </a:p>
          <a:p>
            <a:pPr algn="ctr">
              <a:lnSpc>
                <a:spcPct val="125000"/>
              </a:lnSpc>
            </a:pPr>
            <a:r>
              <a:rPr lang="zh-CN" altLang="en-US" sz="2000" b="1" dirty="0">
                <a:solidFill>
                  <a:srgbClr val="0000FF"/>
                </a:solidFill>
                <a:latin typeface="楷体" panose="02010609060101010101" charset="-122"/>
                <a:ea typeface="楷体" panose="02010609060101010101" charset="-122"/>
              </a:rPr>
              <a:t>已成为国家的领导阶级，</a:t>
            </a:r>
            <a:endParaRPr lang="zh-CN" altLang="en-US" sz="2000" b="1" dirty="0">
              <a:solidFill>
                <a:srgbClr val="0000FF"/>
              </a:solidFill>
              <a:latin typeface="楷体" panose="02010609060101010101" charset="-122"/>
              <a:ea typeface="楷体" panose="02010609060101010101" charset="-122"/>
            </a:endParaRPr>
          </a:p>
          <a:p>
            <a:pPr algn="ctr">
              <a:lnSpc>
                <a:spcPct val="125000"/>
              </a:lnSpc>
            </a:pPr>
            <a:r>
              <a:rPr lang="zh-CN" altLang="en-US" sz="2000" b="1" dirty="0">
                <a:solidFill>
                  <a:srgbClr val="0000FF"/>
                </a:solidFill>
                <a:latin typeface="楷体" panose="02010609060101010101" charset="-122"/>
                <a:ea typeface="楷体" panose="02010609060101010101" charset="-122"/>
              </a:rPr>
              <a:t>工人阶级队伍进一步壮大</a:t>
            </a:r>
            <a:endParaRPr lang="zh-CN" altLang="en-US" sz="2000" b="1" dirty="0">
              <a:solidFill>
                <a:srgbClr val="0000FF"/>
              </a:solidFill>
              <a:latin typeface="楷体" panose="02010609060101010101" charset="-122"/>
              <a:ea typeface="楷体" panose="02010609060101010101" charset="-122"/>
            </a:endParaRPr>
          </a:p>
        </p:txBody>
      </p:sp>
      <p:sp>
        <p:nvSpPr>
          <p:cNvPr id="70661" name="文本占位符 301060"/>
          <p:cNvSpPr>
            <a:spLocks noGrp="1"/>
          </p:cNvSpPr>
          <p:nvPr>
            <p:ph idx="1"/>
          </p:nvPr>
        </p:nvSpPr>
        <p:spPr>
          <a:xfrm>
            <a:off x="3317875" y="2526983"/>
            <a:ext cx="2881313" cy="1296987"/>
          </a:xfrm>
          <a:solidFill>
            <a:srgbClr val="CCFFCC"/>
          </a:solidFill>
          <a:ln w="19050">
            <a:solidFill>
              <a:srgbClr val="0000FF"/>
            </a:solidFill>
            <a:miter/>
          </a:ln>
        </p:spPr>
        <p:txBody>
          <a:bodyPr wrap="square" lIns="91440" tIns="45720" rIns="91440" bIns="45720" anchor="t"/>
          <a:p>
            <a:pPr marL="0" indent="0">
              <a:lnSpc>
                <a:spcPct val="125000"/>
              </a:lnSpc>
              <a:spcBef>
                <a:spcPct val="0"/>
              </a:spcBef>
              <a:buClr>
                <a:schemeClr val="bg1"/>
              </a:buClr>
              <a:buNone/>
            </a:pPr>
            <a:endParaRPr lang="en-US" altLang="zh-CN" sz="800" b="1" dirty="0">
              <a:solidFill>
                <a:srgbClr val="CC0000"/>
              </a:solidFill>
              <a:latin typeface="华文新魏" pitchFamily="2" charset="-122"/>
              <a:ea typeface="华文新魏" pitchFamily="2" charset="-122"/>
            </a:endParaRPr>
          </a:p>
          <a:p>
            <a:pPr marL="0" indent="0">
              <a:lnSpc>
                <a:spcPct val="125000"/>
              </a:lnSpc>
              <a:spcBef>
                <a:spcPct val="0"/>
              </a:spcBef>
              <a:buClr>
                <a:schemeClr val="bg1"/>
              </a:buClr>
              <a:buNone/>
            </a:pPr>
            <a:r>
              <a:rPr lang="zh-CN" altLang="en-US" sz="2000" b="1" dirty="0">
                <a:solidFill>
                  <a:srgbClr val="FF0000"/>
                </a:solidFill>
                <a:ea typeface="楷体_GB2312" pitchFamily="49" charset="-122"/>
              </a:rPr>
              <a:t>农民和其他个体劳动者</a:t>
            </a:r>
            <a:endParaRPr lang="zh-CN" altLang="en-US" sz="1600" b="1" dirty="0">
              <a:solidFill>
                <a:srgbClr val="CC0000"/>
              </a:solidFill>
              <a:latin typeface="华文新魏" pitchFamily="2" charset="-122"/>
              <a:ea typeface="华文新魏" pitchFamily="2" charset="-122"/>
            </a:endParaRPr>
          </a:p>
          <a:p>
            <a:pPr marL="0" indent="0">
              <a:lnSpc>
                <a:spcPct val="125000"/>
              </a:lnSpc>
              <a:spcBef>
                <a:spcPct val="0"/>
              </a:spcBef>
              <a:buClr>
                <a:schemeClr val="bg1"/>
              </a:buClr>
              <a:buNone/>
            </a:pPr>
            <a:r>
              <a:rPr lang="zh-CN" altLang="en-US" sz="2000" b="1" dirty="0">
                <a:solidFill>
                  <a:srgbClr val="0000FF"/>
                </a:solidFill>
                <a:latin typeface="楷体" panose="02010609060101010101" charset="-122"/>
                <a:ea typeface="楷体" panose="02010609060101010101" charset="-122"/>
              </a:rPr>
              <a:t>已变成社会主义的集体劳动者</a:t>
            </a:r>
            <a:r>
              <a:rPr lang="zh-CN" altLang="en-US" sz="1600" dirty="0">
                <a:latin typeface="华文新魏" pitchFamily="2" charset="-122"/>
                <a:ea typeface="华文新魏" pitchFamily="2" charset="-122"/>
              </a:rPr>
              <a:t> </a:t>
            </a:r>
            <a:endParaRPr lang="zh-CN" altLang="en-US" sz="1600" dirty="0">
              <a:latin typeface="华文新魏" pitchFamily="2" charset="-122"/>
              <a:ea typeface="华文新魏" pitchFamily="2" charset="-122"/>
            </a:endParaRPr>
          </a:p>
        </p:txBody>
      </p:sp>
      <p:sp>
        <p:nvSpPr>
          <p:cNvPr id="70662" name="直接连接符 301062"/>
          <p:cNvSpPr/>
          <p:nvPr/>
        </p:nvSpPr>
        <p:spPr>
          <a:xfrm flipH="1">
            <a:off x="3030538" y="1663383"/>
            <a:ext cx="1512887" cy="865187"/>
          </a:xfrm>
          <a:prstGeom prst="line">
            <a:avLst/>
          </a:prstGeom>
          <a:ln w="76200" cap="flat" cmpd="sng">
            <a:solidFill>
              <a:srgbClr val="FF00FF"/>
            </a:solidFill>
            <a:prstDash val="solid"/>
            <a:round/>
            <a:headEnd type="none" w="med" len="med"/>
            <a:tailEnd type="triangle" w="med" len="med"/>
          </a:ln>
        </p:spPr>
      </p:sp>
      <p:sp>
        <p:nvSpPr>
          <p:cNvPr id="70663" name="直接连接符 301064"/>
          <p:cNvSpPr/>
          <p:nvPr/>
        </p:nvSpPr>
        <p:spPr>
          <a:xfrm>
            <a:off x="4614863" y="1663383"/>
            <a:ext cx="1727200" cy="792162"/>
          </a:xfrm>
          <a:prstGeom prst="line">
            <a:avLst/>
          </a:prstGeom>
          <a:ln w="76200" cap="flat" cmpd="sng">
            <a:solidFill>
              <a:srgbClr val="FF00FF"/>
            </a:solidFill>
            <a:prstDash val="solid"/>
            <a:round/>
            <a:headEnd type="none" w="med" len="med"/>
            <a:tailEnd type="triangle" w="med" len="med"/>
          </a:ln>
        </p:spPr>
      </p:sp>
      <p:sp>
        <p:nvSpPr>
          <p:cNvPr id="70664" name="椭圆 301065"/>
          <p:cNvSpPr/>
          <p:nvPr/>
        </p:nvSpPr>
        <p:spPr>
          <a:xfrm>
            <a:off x="2165350" y="4471670"/>
            <a:ext cx="5329238" cy="2089150"/>
          </a:xfrm>
          <a:prstGeom prst="ellipse">
            <a:avLst/>
          </a:prstGeom>
          <a:solidFill>
            <a:schemeClr val="accent6">
              <a:lumMod val="20000"/>
              <a:lumOff val="80000"/>
            </a:schemeClr>
          </a:solidFill>
          <a:ln w="9525" cap="flat" cmpd="sng">
            <a:solidFill>
              <a:schemeClr val="tx1"/>
            </a:solidFill>
            <a:prstDash val="solid"/>
            <a:round/>
            <a:headEnd type="none" w="med" len="med"/>
            <a:tailEnd type="none" w="med" len="med"/>
          </a:ln>
        </p:spPr>
        <p:txBody>
          <a:bodyPr wrap="none" anchor="ctr"/>
          <a:p>
            <a:pPr algn="ctr">
              <a:lnSpc>
                <a:spcPct val="125000"/>
              </a:lnSpc>
            </a:pPr>
            <a:r>
              <a:rPr lang="zh-CN" altLang="en-US" sz="2000" b="1" dirty="0">
                <a:solidFill>
                  <a:srgbClr val="FF0000"/>
                </a:solidFill>
                <a:latin typeface="Arial" panose="020B0604020202020204" pitchFamily="34" charset="0"/>
                <a:ea typeface="幼圆" pitchFamily="49" charset="-122"/>
              </a:rPr>
              <a:t>劳动人民</a:t>
            </a:r>
            <a:r>
              <a:rPr lang="zh-CN" altLang="en-US" sz="2000" b="1" dirty="0">
                <a:solidFill>
                  <a:srgbClr val="0000FF"/>
                </a:solidFill>
                <a:latin typeface="Arial" panose="020B0604020202020204" pitchFamily="34" charset="0"/>
                <a:ea typeface="幼圆" pitchFamily="49" charset="-122"/>
              </a:rPr>
              <a:t>从此摆脱了被剥削</a:t>
            </a:r>
            <a:endParaRPr lang="zh-CN" altLang="en-US" sz="2000" b="1" dirty="0">
              <a:solidFill>
                <a:srgbClr val="0000FF"/>
              </a:solidFill>
              <a:latin typeface="Arial" panose="020B0604020202020204" pitchFamily="34" charset="0"/>
              <a:ea typeface="幼圆" pitchFamily="49" charset="-122"/>
            </a:endParaRPr>
          </a:p>
          <a:p>
            <a:pPr algn="ctr">
              <a:lnSpc>
                <a:spcPct val="125000"/>
              </a:lnSpc>
            </a:pPr>
            <a:r>
              <a:rPr lang="zh-CN" altLang="en-US" sz="2000" b="1" dirty="0">
                <a:solidFill>
                  <a:srgbClr val="0000FF"/>
                </a:solidFill>
                <a:latin typeface="Arial" panose="020B0604020202020204" pitchFamily="34" charset="0"/>
                <a:ea typeface="幼圆" pitchFamily="49" charset="-122"/>
              </a:rPr>
              <a:t>被奴役的地位，成为掌握生产资料</a:t>
            </a:r>
            <a:endParaRPr lang="zh-CN" altLang="en-US" sz="2000" b="1" dirty="0">
              <a:solidFill>
                <a:srgbClr val="0000FF"/>
              </a:solidFill>
              <a:latin typeface="Arial" panose="020B0604020202020204" pitchFamily="34" charset="0"/>
              <a:ea typeface="幼圆" pitchFamily="49" charset="-122"/>
            </a:endParaRPr>
          </a:p>
          <a:p>
            <a:pPr algn="ctr">
              <a:lnSpc>
                <a:spcPct val="125000"/>
              </a:lnSpc>
            </a:pPr>
            <a:r>
              <a:rPr lang="zh-CN" altLang="en-US" sz="2000" b="1" dirty="0">
                <a:solidFill>
                  <a:srgbClr val="0000FF"/>
                </a:solidFill>
                <a:latin typeface="Arial" panose="020B0604020202020204" pitchFamily="34" charset="0"/>
                <a:ea typeface="幼圆" pitchFamily="49" charset="-122"/>
              </a:rPr>
              <a:t>的国家和社会的主人以及掌握自己</a:t>
            </a:r>
            <a:endParaRPr lang="zh-CN" altLang="en-US" sz="2000" b="1" dirty="0">
              <a:solidFill>
                <a:srgbClr val="0000FF"/>
              </a:solidFill>
              <a:latin typeface="Arial" panose="020B0604020202020204" pitchFamily="34" charset="0"/>
              <a:ea typeface="幼圆" pitchFamily="49" charset="-122"/>
            </a:endParaRPr>
          </a:p>
          <a:p>
            <a:pPr algn="ctr">
              <a:lnSpc>
                <a:spcPct val="125000"/>
              </a:lnSpc>
            </a:pPr>
            <a:r>
              <a:rPr lang="zh-CN" altLang="en-US" sz="2000" b="1" dirty="0">
                <a:solidFill>
                  <a:srgbClr val="0000FF"/>
                </a:solidFill>
                <a:latin typeface="Arial" panose="020B0604020202020204" pitchFamily="34" charset="0"/>
                <a:ea typeface="幼圆" pitchFamily="49" charset="-122"/>
              </a:rPr>
              <a:t>命运的主人</a:t>
            </a:r>
            <a:endParaRPr lang="zh-CN" altLang="en-US" sz="2000" b="1" dirty="0">
              <a:solidFill>
                <a:srgbClr val="0000FF"/>
              </a:solidFill>
              <a:latin typeface="Arial" panose="020B0604020202020204" pitchFamily="34" charset="0"/>
              <a:ea typeface="幼圆" pitchFamily="49" charset="-122"/>
            </a:endParaRPr>
          </a:p>
        </p:txBody>
      </p:sp>
      <p:sp>
        <p:nvSpPr>
          <p:cNvPr id="70665" name="直接连接符 301069"/>
          <p:cNvSpPr/>
          <p:nvPr/>
        </p:nvSpPr>
        <p:spPr>
          <a:xfrm flipH="1">
            <a:off x="4614863" y="1663383"/>
            <a:ext cx="0" cy="863600"/>
          </a:xfrm>
          <a:prstGeom prst="line">
            <a:avLst/>
          </a:prstGeom>
          <a:ln w="76200" cap="flat" cmpd="sng">
            <a:solidFill>
              <a:srgbClr val="FF00FF"/>
            </a:solidFill>
            <a:prstDash val="solid"/>
            <a:round/>
            <a:headEnd type="none" w="med" len="med"/>
            <a:tailEnd type="triangle" w="med" len="med"/>
          </a:ln>
        </p:spPr>
      </p:sp>
      <p:sp>
        <p:nvSpPr>
          <p:cNvPr id="70666" name="矩形 301071"/>
          <p:cNvSpPr/>
          <p:nvPr/>
        </p:nvSpPr>
        <p:spPr>
          <a:xfrm>
            <a:off x="6342063" y="2455545"/>
            <a:ext cx="2736850" cy="1368425"/>
          </a:xfrm>
          <a:prstGeom prst="rect">
            <a:avLst/>
          </a:prstGeom>
          <a:solidFill>
            <a:schemeClr val="accent6">
              <a:lumMod val="20000"/>
              <a:lumOff val="80000"/>
            </a:schemeClr>
          </a:solidFill>
          <a:ln w="9525" cap="flat" cmpd="sng">
            <a:solidFill>
              <a:schemeClr val="tx1"/>
            </a:solidFill>
            <a:prstDash val="solid"/>
            <a:miter/>
            <a:headEnd type="none" w="med" len="med"/>
            <a:tailEnd type="none" w="med" len="med"/>
          </a:ln>
        </p:spPr>
        <p:txBody>
          <a:bodyPr wrap="none" anchor="ctr"/>
          <a:p>
            <a:pPr algn="ctr">
              <a:lnSpc>
                <a:spcPct val="125000"/>
              </a:lnSpc>
            </a:pPr>
            <a:r>
              <a:rPr lang="zh-CN" altLang="en-US" sz="2000" b="1" dirty="0">
                <a:solidFill>
                  <a:srgbClr val="FF0000"/>
                </a:solidFill>
                <a:latin typeface="Arial" panose="020B0604020202020204" pitchFamily="34" charset="0"/>
                <a:ea typeface="楷体_GB2312" pitchFamily="49" charset="-122"/>
              </a:rPr>
              <a:t>知识界</a:t>
            </a:r>
            <a:endParaRPr lang="zh-CN" altLang="en-US" sz="2000" b="1" dirty="0">
              <a:solidFill>
                <a:srgbClr val="FF0000"/>
              </a:solidFill>
              <a:latin typeface="Arial" panose="020B0604020202020204" pitchFamily="34" charset="0"/>
              <a:ea typeface="楷体_GB2312" pitchFamily="49" charset="-122"/>
            </a:endParaRPr>
          </a:p>
          <a:p>
            <a:pPr algn="ctr">
              <a:lnSpc>
                <a:spcPct val="125000"/>
              </a:lnSpc>
            </a:pPr>
            <a:r>
              <a:rPr lang="zh-CN" altLang="en-US" sz="2000" b="1" dirty="0">
                <a:solidFill>
                  <a:srgbClr val="0000FF"/>
                </a:solidFill>
                <a:latin typeface="楷体" panose="02010609060101010101" charset="-122"/>
                <a:ea typeface="楷体" panose="02010609060101010101" charset="-122"/>
              </a:rPr>
              <a:t>已组成一支为社会</a:t>
            </a:r>
            <a:endParaRPr lang="zh-CN" altLang="en-US" sz="2000" b="1" dirty="0">
              <a:solidFill>
                <a:srgbClr val="0000FF"/>
              </a:solidFill>
              <a:latin typeface="楷体" panose="02010609060101010101" charset="-122"/>
              <a:ea typeface="楷体" panose="02010609060101010101" charset="-122"/>
            </a:endParaRPr>
          </a:p>
          <a:p>
            <a:pPr algn="ctr">
              <a:lnSpc>
                <a:spcPct val="125000"/>
              </a:lnSpc>
            </a:pPr>
            <a:r>
              <a:rPr lang="zh-CN" altLang="en-US" sz="2000" b="1" dirty="0">
                <a:solidFill>
                  <a:srgbClr val="0000FF"/>
                </a:solidFill>
                <a:latin typeface="楷体" panose="02010609060101010101" charset="-122"/>
                <a:ea typeface="楷体" panose="02010609060101010101" charset="-122"/>
              </a:rPr>
              <a:t>主义服务的队伍</a:t>
            </a:r>
            <a:endParaRPr lang="zh-CN" altLang="en-US" sz="2000" b="1" dirty="0">
              <a:solidFill>
                <a:srgbClr val="0000FF"/>
              </a:solidFill>
              <a:latin typeface="楷体" panose="02010609060101010101" charset="-122"/>
              <a:ea typeface="楷体" panose="02010609060101010101" charset="-122"/>
            </a:endParaRPr>
          </a:p>
        </p:txBody>
      </p:sp>
      <p:sp>
        <p:nvSpPr>
          <p:cNvPr id="70667" name="直接连接符 301072"/>
          <p:cNvSpPr/>
          <p:nvPr/>
        </p:nvSpPr>
        <p:spPr>
          <a:xfrm>
            <a:off x="4757738" y="3750945"/>
            <a:ext cx="0" cy="720725"/>
          </a:xfrm>
          <a:prstGeom prst="line">
            <a:avLst/>
          </a:prstGeom>
          <a:ln w="76200" cap="flat" cmpd="sng">
            <a:solidFill>
              <a:schemeClr val="tx1"/>
            </a:solidFill>
            <a:prstDash val="solid"/>
            <a:round/>
            <a:headEnd type="none" w="med" len="med"/>
            <a:tailEnd type="triangle" w="med" len="med"/>
          </a:ln>
        </p:spPr>
      </p:sp>
      <p:sp>
        <p:nvSpPr>
          <p:cNvPr id="70671" name="椭圆 2063"/>
          <p:cNvSpPr/>
          <p:nvPr/>
        </p:nvSpPr>
        <p:spPr>
          <a:xfrm>
            <a:off x="1014413" y="3968433"/>
            <a:ext cx="769937" cy="2808287"/>
          </a:xfrm>
          <a:prstGeom prst="ellipse">
            <a:avLst/>
          </a:prstGeom>
          <a:solidFill>
            <a:srgbClr val="800000"/>
          </a:solidFill>
          <a:ln w="9525"/>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sp3d>
        </p:spPr>
        <p:txBody>
          <a:bodyPr vert="eaVert" wrap="none" anchor="ctr">
            <a:flatTx/>
          </a:bodyPr>
          <a:p>
            <a:pPr algn="ctr">
              <a:buFont typeface="Arial" panose="020B0604020202020204" pitchFamily="34" charset="0"/>
              <a:buNone/>
            </a:pPr>
            <a:r>
              <a:rPr lang="zh-CN" altLang="en-US" sz="2400" b="1" dirty="0">
                <a:solidFill>
                  <a:schemeClr val="bg1"/>
                </a:solidFill>
                <a:latin typeface="Arial" panose="020B0604020202020204" pitchFamily="34" charset="0"/>
                <a:ea typeface="楷体_GB2312" pitchFamily="49" charset="-122"/>
              </a:rPr>
              <a:t>革命动力的变化</a:t>
            </a:r>
            <a:endParaRPr lang="zh-CN" altLang="en-US" sz="2400" b="1" dirty="0">
              <a:solidFill>
                <a:schemeClr val="bg1"/>
              </a:solidFill>
              <a:latin typeface="Arial" panose="020B0604020202020204" pitchFamily="34" charset="0"/>
              <a:ea typeface="楷体_GB2312" pitchFamily="49" charset="-122"/>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360449"/>
          <p:cNvSpPr>
            <a:spLocks noGrp="1"/>
          </p:cNvSpPr>
          <p:nvPr>
            <p:ph type="title"/>
          </p:nvPr>
        </p:nvSpPr>
        <p:spPr>
          <a:xfrm>
            <a:off x="1141095" y="1277620"/>
            <a:ext cx="1762125" cy="552450"/>
          </a:xfrm>
          <a:solidFill>
            <a:schemeClr val="accent2">
              <a:lumMod val="40000"/>
              <a:lumOff val="60000"/>
            </a:schemeClr>
          </a:solidFill>
          <a:ln w="28575">
            <a:noFill/>
            <a:miter/>
          </a:ln>
        </p:spPr>
        <p:txBody>
          <a:bodyPr anchor="ctr"/>
          <a:p>
            <a:r>
              <a:rPr lang="zh-CN" altLang="en-US" sz="2400" b="1" dirty="0">
                <a:solidFill>
                  <a:srgbClr val="FF0000"/>
                </a:solidFill>
                <a:latin typeface="微软雅黑" panose="020B0503020204020204" charset="-122"/>
                <a:ea typeface="微软雅黑" panose="020B0503020204020204" charset="-122"/>
              </a:rPr>
              <a:t>合作社经济</a:t>
            </a:r>
            <a:endParaRPr lang="zh-CN" altLang="en-US" sz="2400" b="1" dirty="0">
              <a:solidFill>
                <a:srgbClr val="FF0000"/>
              </a:solidFill>
              <a:latin typeface="微软雅黑" panose="020B0503020204020204" charset="-122"/>
              <a:ea typeface="微软雅黑" panose="020B0503020204020204" charset="-122"/>
            </a:endParaRPr>
          </a:p>
        </p:txBody>
      </p:sp>
      <p:sp>
        <p:nvSpPr>
          <p:cNvPr id="360469" name="矩形 360468"/>
          <p:cNvSpPr/>
          <p:nvPr/>
        </p:nvSpPr>
        <p:spPr>
          <a:xfrm>
            <a:off x="323215" y="1830070"/>
            <a:ext cx="4771390" cy="4707890"/>
          </a:xfrm>
          <a:prstGeom prst="rect">
            <a:avLst/>
          </a:prstGeom>
          <a:solidFill>
            <a:srgbClr val="FFFFCC"/>
          </a:solidFill>
          <a:ln w="19050" cap="flat" cmpd="sng">
            <a:noFill/>
            <a:prstDash val="solid"/>
            <a:miter/>
            <a:headEnd type="none" w="med" len="med"/>
            <a:tailEnd type="none" w="med" len="med"/>
          </a:ln>
        </p:spPr>
        <p:txBody>
          <a:bodyPr wrap="square">
            <a:spAutoFit/>
          </a:bodyPr>
          <a:p>
            <a:pPr fontAlgn="base">
              <a:lnSpc>
                <a:spcPct val="150000"/>
              </a:lnSpc>
              <a:buClr>
                <a:schemeClr val="bg1"/>
              </a:buClr>
            </a:pPr>
            <a:r>
              <a:rPr lang="en-US" altLang="zh-CN" sz="2000" b="1" strike="noStrike" noProof="1" dirty="0">
                <a:solidFill>
                  <a:srgbClr val="FF0000"/>
                </a:solidFill>
                <a:effectLst>
                  <a:outerShdw blurRad="38100" dist="38100" dir="2700000">
                    <a:srgbClr val="000000"/>
                  </a:outerShdw>
                </a:effectLst>
                <a:latin typeface="华文隶书" pitchFamily="2" charset="-122"/>
                <a:ea typeface="华文隶书" pitchFamily="2" charset="-122"/>
                <a:cs typeface="+mn-cs"/>
              </a:rPr>
              <a:t>    </a:t>
            </a:r>
            <a:r>
              <a:rPr lang="en-US" altLang="zh-CN" sz="2000" b="1" strike="noStrike" noProof="1" dirty="0">
                <a:solidFill>
                  <a:srgbClr val="FF0000"/>
                </a:solidFill>
                <a:effectLst>
                  <a:outerShdw blurRad="38100" dist="38100" dir="2700000">
                    <a:srgbClr val="000000"/>
                  </a:outerShdw>
                </a:effectLst>
                <a:latin typeface="楷体" panose="02010609060101010101" charset="-122"/>
                <a:ea typeface="楷体" panose="02010609060101010101" charset="-122"/>
                <a:cs typeface="+mn-cs"/>
              </a:rPr>
              <a:t> </a:t>
            </a:r>
            <a:r>
              <a:rPr lang="zh-CN" altLang="en-US" sz="1800" b="1" strike="noStrike" noProof="1" dirty="0">
                <a:solidFill>
                  <a:srgbClr val="0000FF"/>
                </a:solidFill>
                <a:latin typeface="楷体" panose="02010609060101010101" charset="-122"/>
                <a:ea typeface="楷体" panose="02010609060101010101" charset="-122"/>
                <a:cs typeface="+mn-cs"/>
              </a:rPr>
              <a:t>根据合作原则建立的以优化社员（单位或个人）经济利益为目的的非盈利企业形式。与协会的区别在于协会的目的根本不在于经济利益。 </a:t>
            </a:r>
            <a:endParaRPr lang="zh-CN" altLang="en-US" sz="1800" b="1" strike="noStrike" noProof="1" dirty="0">
              <a:solidFill>
                <a:srgbClr val="0000FF"/>
              </a:solidFill>
              <a:latin typeface="楷体" panose="02010609060101010101" charset="-122"/>
              <a:ea typeface="楷体" panose="02010609060101010101" charset="-122"/>
            </a:endParaRPr>
          </a:p>
          <a:p>
            <a:pPr fontAlgn="base">
              <a:lnSpc>
                <a:spcPct val="150000"/>
              </a:lnSpc>
            </a:pPr>
            <a:r>
              <a:rPr lang="zh-CN" altLang="en-US" sz="1800" b="1" strike="noStrike" noProof="1" dirty="0">
                <a:solidFill>
                  <a:srgbClr val="0000FF"/>
                </a:solidFill>
                <a:latin typeface="楷体" panose="02010609060101010101" charset="-122"/>
                <a:ea typeface="楷体" panose="02010609060101010101" charset="-122"/>
                <a:cs typeface="+mn-cs"/>
              </a:rPr>
              <a:t>　  </a:t>
            </a:r>
            <a:r>
              <a:rPr lang="en-US" altLang="zh-CN" sz="1800" b="1" strike="noStrike" noProof="1" dirty="0">
                <a:solidFill>
                  <a:srgbClr val="0000FF"/>
                </a:solidFill>
                <a:latin typeface="楷体" panose="02010609060101010101" charset="-122"/>
                <a:ea typeface="楷体" panose="02010609060101010101" charset="-122"/>
                <a:cs typeface="+mn-cs"/>
              </a:rPr>
              <a:t>1995</a:t>
            </a:r>
            <a:r>
              <a:rPr lang="zh-CN" altLang="en-US" sz="1800" b="1" strike="noStrike" noProof="1" dirty="0">
                <a:solidFill>
                  <a:srgbClr val="0000FF"/>
                </a:solidFill>
                <a:latin typeface="楷体" panose="02010609060101010101" charset="-122"/>
                <a:ea typeface="楷体" panose="02010609060101010101" charset="-122"/>
                <a:cs typeface="+mn-cs"/>
              </a:rPr>
              <a:t>年国际合作社联盟第</a:t>
            </a:r>
            <a:r>
              <a:rPr lang="en-US" altLang="zh-CN" sz="1800" b="1" strike="noStrike" noProof="1" dirty="0">
                <a:solidFill>
                  <a:srgbClr val="0000FF"/>
                </a:solidFill>
                <a:latin typeface="楷体" panose="02010609060101010101" charset="-122"/>
                <a:ea typeface="楷体" panose="02010609060101010101" charset="-122"/>
                <a:cs typeface="+mn-cs"/>
              </a:rPr>
              <a:t>31</a:t>
            </a:r>
            <a:r>
              <a:rPr lang="zh-CN" altLang="en-US" sz="1800" b="1" strike="noStrike" noProof="1" dirty="0">
                <a:solidFill>
                  <a:srgbClr val="0000FF"/>
                </a:solidFill>
                <a:latin typeface="楷体" panose="02010609060101010101" charset="-122"/>
                <a:ea typeface="楷体" panose="02010609060101010101" charset="-122"/>
                <a:cs typeface="+mn-cs"/>
              </a:rPr>
              <a:t>届代表大会，做出如下</a:t>
            </a:r>
            <a:r>
              <a:rPr lang="zh-CN" altLang="en-US" sz="1800" b="1" strike="noStrike" noProof="1" dirty="0">
                <a:solidFill>
                  <a:srgbClr val="0000FF"/>
                </a:solidFill>
                <a:latin typeface="楷体" panose="02010609060101010101" charset="-122"/>
                <a:ea typeface="楷体" panose="02010609060101010101" charset="-122"/>
                <a:cs typeface="+mn-cs"/>
                <a:sym typeface="+mn-ea"/>
              </a:rPr>
              <a:t>原</a:t>
            </a:r>
            <a:r>
              <a:rPr lang="zh-CN" altLang="en-US" sz="1800" b="1" strike="noStrike" noProof="1" dirty="0">
                <a:solidFill>
                  <a:srgbClr val="0000FF"/>
                </a:solidFill>
                <a:latin typeface="楷体" panose="02010609060101010101" charset="-122"/>
                <a:ea typeface="楷体" panose="02010609060101010101" charset="-122"/>
                <a:cs typeface="+mn-cs"/>
              </a:rPr>
              <a:t>则性定义：合作社是人们自愿联合、通过共同所有和民主控制的企业，来满足社员经济、社会和文化方面的共同需求和渴望的自治组织。合作社是合作组织较完备的典型的组织形式，其规模有大有小。一般合作经济就是指合作社经济。</a:t>
            </a:r>
            <a:r>
              <a:rPr lang="zh-CN" altLang="en-US" sz="1800" strike="noStrike" noProof="1" dirty="0">
                <a:solidFill>
                  <a:srgbClr val="0000FF"/>
                </a:solidFill>
                <a:latin typeface="楷体" panose="02010609060101010101" charset="-122"/>
                <a:ea typeface="楷体" panose="02010609060101010101" charset="-122"/>
                <a:cs typeface="+mn-cs"/>
              </a:rPr>
              <a:t>  </a:t>
            </a:r>
            <a:r>
              <a:rPr lang="zh-CN" altLang="en-US" sz="1800" b="1" strike="noStrike" noProof="1" dirty="0">
                <a:solidFill>
                  <a:srgbClr val="0000FF"/>
                </a:solidFill>
                <a:effectLst>
                  <a:outerShdw blurRad="38100" dist="38100" dir="2700000">
                    <a:srgbClr val="000000"/>
                  </a:outerShdw>
                </a:effectLst>
                <a:latin typeface="楷体" panose="02010609060101010101" charset="-122"/>
                <a:ea typeface="楷体" panose="02010609060101010101" charset="-122"/>
                <a:cs typeface="+mn-cs"/>
              </a:rPr>
              <a:t>   </a:t>
            </a:r>
            <a:endParaRPr lang="zh-CN" altLang="en-US" sz="1800" b="1" strike="noStrike" noProof="1" dirty="0">
              <a:solidFill>
                <a:srgbClr val="0000FF"/>
              </a:solidFill>
              <a:effectLst>
                <a:outerShdw blurRad="38100" dist="38100" dir="2700000">
                  <a:srgbClr val="000000"/>
                </a:outerShdw>
              </a:effectLst>
              <a:latin typeface="楷体" panose="02010609060101010101" charset="-122"/>
              <a:ea typeface="楷体" panose="02010609060101010101" charset="-122"/>
            </a:endParaRPr>
          </a:p>
        </p:txBody>
      </p:sp>
      <p:pic>
        <p:nvPicPr>
          <p:cNvPr id="11267" name="图片 360470" descr="8640bf8bf8f8a63d9e2fb4d6"/>
          <p:cNvPicPr>
            <a:picLocks noChangeAspect="1"/>
          </p:cNvPicPr>
          <p:nvPr/>
        </p:nvPicPr>
        <p:blipFill>
          <a:blip r:embed="rId1"/>
          <a:stretch>
            <a:fillRect/>
          </a:stretch>
        </p:blipFill>
        <p:spPr>
          <a:xfrm>
            <a:off x="5480050" y="1532890"/>
            <a:ext cx="3289300" cy="2346325"/>
          </a:xfrm>
          <a:prstGeom prst="rect">
            <a:avLst/>
          </a:prstGeom>
          <a:noFill/>
          <a:ln w="9525">
            <a:noFill/>
          </a:ln>
        </p:spPr>
      </p:pic>
      <p:sp>
        <p:nvSpPr>
          <p:cNvPr id="11271" name="矩形 360475" descr="白色大理石"/>
          <p:cNvSpPr/>
          <p:nvPr/>
        </p:nvSpPr>
        <p:spPr>
          <a:xfrm>
            <a:off x="5292725" y="4675188"/>
            <a:ext cx="3663950" cy="647700"/>
          </a:xfrm>
          <a:prstGeom prst="rect">
            <a:avLst/>
          </a:prstGeom>
        </p:spPr>
        <p:txBody>
          <a:bodyPr wrap="none" fromWordArt="1">
            <a:prstTxWarp prst="textPlain">
              <a:avLst>
                <a:gd name="adj" fmla="val 50000"/>
              </a:avLst>
            </a:prstTxWarp>
            <a:normAutofit/>
            <a:scene3d>
              <a:camera prst="legacyObliqueRight">
                <a:rot lat="0" lon="0" rev="0"/>
              </a:camera>
              <a:lightRig rig="legacyHarsh3" dir="t"/>
            </a:scene3d>
            <a:sp3d extrusionH="100000" prstMaterial="legacyMatte">
              <a:extrusionClr>
                <a:srgbClr val="663300"/>
              </a:extrusionClr>
            </a:sp3d>
          </a:bodyPr>
          <a:p>
            <a:pPr algn="ctr"/>
            <a:r>
              <a:rPr lang="zh-CN" altLang="en-US" sz="3600">
                <a:solidFill>
                  <a:srgbClr val="FF0000"/>
                </a:solidFill>
                <a:latin typeface="宋体" panose="02010600030101010101" pitchFamily="2" charset="-122"/>
                <a:ea typeface="宋体" panose="02010600030101010101" pitchFamily="2" charset="-122"/>
              </a:rPr>
              <a:t>个体经济向集体经济过渡的形式</a:t>
            </a:r>
            <a:endParaRPr lang="zh-CN" altLang="en-US" sz="360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图片 45057" descr="4-1"/>
          <p:cNvPicPr>
            <a:picLocks noChangeAspect="1"/>
          </p:cNvPicPr>
          <p:nvPr/>
        </p:nvPicPr>
        <p:blipFill>
          <a:blip r:embed="rId1" cstate="print"/>
          <a:srcRect t="5197"/>
          <a:stretch>
            <a:fillRect/>
          </a:stretch>
        </p:blipFill>
        <p:spPr>
          <a:xfrm>
            <a:off x="1403350" y="1196975"/>
            <a:ext cx="2519363" cy="2879725"/>
          </a:xfrm>
          <a:prstGeom prst="rect">
            <a:avLst/>
          </a:prstGeom>
          <a:noFill/>
          <a:ln w="9525">
            <a:noFill/>
          </a:ln>
        </p:spPr>
      </p:pic>
      <p:pic>
        <p:nvPicPr>
          <p:cNvPr id="44034" name="图片 45058" descr="F2004092216585300000"/>
          <p:cNvPicPr>
            <a:picLocks noChangeAspect="1"/>
          </p:cNvPicPr>
          <p:nvPr/>
        </p:nvPicPr>
        <p:blipFill>
          <a:blip r:embed="rId2" cstate="print"/>
          <a:stretch>
            <a:fillRect/>
          </a:stretch>
        </p:blipFill>
        <p:spPr>
          <a:xfrm>
            <a:off x="4140200" y="1256348"/>
            <a:ext cx="3240088" cy="2760662"/>
          </a:xfrm>
          <a:prstGeom prst="rect">
            <a:avLst/>
          </a:prstGeom>
          <a:noFill/>
          <a:ln w="9525">
            <a:noFill/>
          </a:ln>
        </p:spPr>
      </p:pic>
      <p:sp>
        <p:nvSpPr>
          <p:cNvPr id="44035" name="文本框 45059"/>
          <p:cNvSpPr txBox="1"/>
          <p:nvPr/>
        </p:nvSpPr>
        <p:spPr>
          <a:xfrm>
            <a:off x="684213" y="4292600"/>
            <a:ext cx="7559675" cy="1920875"/>
          </a:xfrm>
          <a:prstGeom prst="rect">
            <a:avLst/>
          </a:prstGeom>
          <a:noFill/>
          <a:ln w="9525">
            <a:noFill/>
          </a:ln>
        </p:spPr>
        <p:txBody>
          <a:bodyPr wrap="square" anchor="t">
            <a:spAutoFit/>
          </a:bodyPr>
          <a:lstStyle/>
          <a:p>
            <a:r>
              <a:rPr lang="zh-CN" altLang="en-US" dirty="0">
                <a:latin typeface="Comic Sans MS" panose="030F0702030302020204" pitchFamily="2" charset="0"/>
                <a:ea typeface="宋体" panose="02010600030101010101" pitchFamily="2" charset="-122"/>
              </a:rPr>
              <a:t>　   </a:t>
            </a:r>
            <a:r>
              <a:rPr lang="zh-CN" altLang="en-US" dirty="0">
                <a:solidFill>
                  <a:srgbClr val="DE0000"/>
                </a:solidFill>
                <a:latin typeface="Comic Sans MS" panose="030F0702030302020204" pitchFamily="2" charset="0"/>
                <a:ea typeface="宋体" panose="02010600030101010101" pitchFamily="2" charset="-122"/>
              </a:rPr>
              <a:t> </a:t>
            </a:r>
            <a:r>
              <a:rPr lang="zh-CN" altLang="en-US" sz="2400" b="1" dirty="0">
                <a:solidFill>
                  <a:srgbClr val="DE0000"/>
                </a:solidFill>
                <a:latin typeface="楷体" panose="02010609060101010101" charset="-122"/>
                <a:ea typeface="楷体" panose="02010609060101010101" charset="-122"/>
              </a:rPr>
              <a:t>1954年1月，毛泽东主持起草宪法。9月15日至28日，中华人民共和国第一届全国人民代表大会在北京举行。9月20日，全体代表以无记名投票进行了表决，一致通过了《中华人民共和国宪法》。中国历史上第一部社会主义类型的宪法就此正式诞生。</a:t>
            </a:r>
            <a:endParaRPr lang="zh-CN" altLang="en-US" sz="2400" b="1" dirty="0">
              <a:solidFill>
                <a:srgbClr val="DE0000"/>
              </a:solidFill>
              <a:latin typeface="楷体" panose="02010609060101010101" charset="-122"/>
              <a:ea typeface="楷体" panose="02010609060101010101" charset="-122"/>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文本占位符 47105"/>
          <p:cNvSpPr>
            <a:spLocks noGrp="1"/>
          </p:cNvSpPr>
          <p:nvPr>
            <p:ph idx="1"/>
          </p:nvPr>
        </p:nvSpPr>
        <p:spPr>
          <a:xfrm>
            <a:off x="234315" y="1402715"/>
            <a:ext cx="8693785" cy="4743450"/>
          </a:xfrm>
        </p:spPr>
        <p:txBody>
          <a:bodyPr anchor="t"/>
          <a:lstStyle/>
          <a:p>
            <a:pPr marL="0" indent="0">
              <a:lnSpc>
                <a:spcPct val="210000"/>
              </a:lnSpc>
              <a:buClr>
                <a:srgbClr val="FF0000"/>
              </a:buClr>
              <a:buNone/>
            </a:pPr>
            <a:r>
              <a:rPr lang="zh-CN" altLang="en-US" sz="2400" b="1" dirty="0">
                <a:solidFill>
                  <a:srgbClr val="FF0000"/>
                </a:solidFill>
                <a:latin typeface="微软雅黑" panose="020B0503020204020204" charset="-122"/>
                <a:ea typeface="微软雅黑" panose="020B0503020204020204" charset="-122"/>
              </a:rPr>
              <a:t>社会主义制度建立后社会主要矛盾的变化</a:t>
            </a:r>
            <a:endParaRPr lang="zh-CN" altLang="en-US" dirty="0">
              <a:latin typeface="微软雅黑" panose="020B0503020204020204" charset="-122"/>
              <a:ea typeface="微软雅黑" panose="020B0503020204020204" charset="-122"/>
            </a:endParaRPr>
          </a:p>
          <a:p>
            <a:pPr marL="0" indent="0">
              <a:lnSpc>
                <a:spcPct val="210000"/>
              </a:lnSpc>
              <a:buNone/>
            </a:pPr>
            <a:r>
              <a:rPr lang="zh-CN" altLang="en-US" sz="2400" dirty="0">
                <a:latin typeface="微软雅黑" panose="020B0503020204020204" charset="-122"/>
                <a:ea typeface="微软雅黑" panose="020B0503020204020204" charset="-122"/>
              </a:rPr>
              <a:t>       </a:t>
            </a:r>
            <a:r>
              <a:rPr lang="zh-CN" altLang="en-US" sz="2400" b="1" dirty="0">
                <a:solidFill>
                  <a:schemeClr val="accent2">
                    <a:lumMod val="75000"/>
                  </a:schemeClr>
                </a:solidFill>
                <a:latin typeface="微软雅黑" panose="020B0503020204020204" charset="-122"/>
                <a:ea typeface="微软雅黑" panose="020B0503020204020204" charset="-122"/>
              </a:rPr>
              <a:t> 人民对于经济文化迅速发展的需要同当前经济文化不能满足人民需要的状况之间的矛盾。</a:t>
            </a:r>
            <a:r>
              <a:rPr lang="zh-CN" altLang="en-US" sz="2400" dirty="0">
                <a:latin typeface="微软雅黑" panose="020B0503020204020204" charset="-122"/>
                <a:ea typeface="微软雅黑" panose="020B0503020204020204" charset="-122"/>
              </a:rPr>
              <a:t>党和全国人民面临的主要任务，就是要集中精力来解决这个矛盾，集中力量发展社会生产力，把我国尽快地从落后的农业国变成先进的工业国。</a:t>
            </a:r>
            <a:endParaRPr lang="zh-CN" altLang="en-US" sz="2400" dirty="0">
              <a:latin typeface="微软雅黑" panose="020B0503020204020204" charset="-122"/>
              <a:ea typeface="微软雅黑" panose="020B0503020204020204" charset="-122"/>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文本占位符 49153"/>
          <p:cNvSpPr>
            <a:spLocks noGrp="1"/>
          </p:cNvSpPr>
          <p:nvPr>
            <p:ph idx="1"/>
          </p:nvPr>
        </p:nvSpPr>
        <p:spPr>
          <a:xfrm>
            <a:off x="252413" y="1196975"/>
            <a:ext cx="8713787" cy="4525963"/>
          </a:xfrm>
        </p:spPr>
        <p:txBody>
          <a:bodyPr anchor="t"/>
          <a:lstStyle/>
          <a:p>
            <a:pPr marL="0" indent="0">
              <a:lnSpc>
                <a:spcPct val="180000"/>
              </a:lnSpc>
              <a:buNone/>
            </a:pPr>
            <a:r>
              <a:rPr lang="zh-CN" altLang="en-US" sz="2800" b="1" dirty="0">
                <a:solidFill>
                  <a:srgbClr val="FF0000"/>
                </a:solidFill>
                <a:latin typeface="微软雅黑" panose="020B0503020204020204" charset="-122"/>
                <a:ea typeface="微软雅黑" panose="020B0503020204020204" charset="-122"/>
              </a:rPr>
              <a:t>二、确立社会主义基本制度的重大意义</a:t>
            </a:r>
            <a:endParaRPr lang="zh-CN" altLang="en-US" sz="2800" b="1" dirty="0">
              <a:solidFill>
                <a:srgbClr val="FF0000"/>
              </a:solidFill>
              <a:latin typeface="微软雅黑" panose="020B0503020204020204" charset="-122"/>
              <a:ea typeface="微软雅黑" panose="020B0503020204020204" charset="-122"/>
            </a:endParaRPr>
          </a:p>
          <a:p>
            <a:pPr marL="457200" lvl="1" indent="0">
              <a:lnSpc>
                <a:spcPct val="180000"/>
              </a:lnSpc>
              <a:buClr>
                <a:srgbClr val="FF0000"/>
              </a:buClr>
              <a:buNone/>
            </a:pPr>
            <a:r>
              <a:rPr lang="zh-CN" altLang="en-US" sz="2400" dirty="0">
                <a:latin typeface="微软雅黑" panose="020B0503020204020204" charset="-122"/>
                <a:ea typeface="微软雅黑" panose="020B0503020204020204" charset="-122"/>
              </a:rPr>
              <a:t>   第一，极大地提高了工人阶级和广大人民的积极性和创造性，极大地促进了我国社会生产力的发展。</a:t>
            </a:r>
            <a:endParaRPr lang="zh-CN" altLang="en-US" sz="2400" dirty="0">
              <a:latin typeface="微软雅黑" panose="020B0503020204020204" charset="-122"/>
              <a:ea typeface="微软雅黑" panose="020B0503020204020204" charset="-122"/>
            </a:endParaRPr>
          </a:p>
          <a:p>
            <a:pPr marL="457200" lvl="1" indent="0" algn="l">
              <a:lnSpc>
                <a:spcPct val="180000"/>
              </a:lnSpc>
              <a:buClr>
                <a:srgbClr val="FF0000"/>
              </a:buClr>
              <a:buNone/>
            </a:pPr>
            <a:r>
              <a:rPr lang="zh-CN" altLang="en-US" sz="2400" dirty="0">
                <a:latin typeface="微软雅黑" panose="020B0503020204020204" charset="-122"/>
                <a:ea typeface="微软雅黑" panose="020B0503020204020204" charset="-122"/>
              </a:rPr>
              <a:t>   第二，广大劳动人民真正成为国家的主人。</a:t>
            </a:r>
            <a:endParaRPr lang="zh-CN" altLang="en-US" sz="2400" dirty="0">
              <a:latin typeface="微软雅黑" panose="020B0503020204020204" charset="-122"/>
              <a:ea typeface="微软雅黑" panose="020B0503020204020204" charset="-122"/>
            </a:endParaRPr>
          </a:p>
          <a:p>
            <a:pPr marL="457200" lvl="1" indent="0" algn="l">
              <a:lnSpc>
                <a:spcPct val="180000"/>
              </a:lnSpc>
              <a:buClr>
                <a:srgbClr val="FF0000"/>
              </a:buClr>
              <a:buNone/>
            </a:pPr>
            <a:r>
              <a:rPr lang="zh-CN" altLang="en-US" sz="2400" dirty="0">
                <a:latin typeface="微软雅黑" panose="020B0503020204020204" charset="-122"/>
                <a:ea typeface="微软雅黑" panose="020B0503020204020204" charset="-122"/>
              </a:rPr>
              <a:t>   第三，</a:t>
            </a:r>
            <a:r>
              <a:rPr lang="zh-CN" altLang="en-US" dirty="0">
                <a:latin typeface="微软雅黑" panose="020B0503020204020204" charset="-122"/>
                <a:ea typeface="微软雅黑" panose="020B0503020204020204" charset="-122"/>
                <a:sym typeface="+mn-ea"/>
              </a:rPr>
              <a:t>进一步改变了世界政治经济格局。</a:t>
            </a:r>
            <a:endParaRPr lang="zh-CN" altLang="en-US" sz="2400" dirty="0">
              <a:latin typeface="微软雅黑" panose="020B0503020204020204" charset="-122"/>
              <a:ea typeface="微软雅黑" panose="020B0503020204020204" charset="-122"/>
            </a:endParaRPr>
          </a:p>
          <a:p>
            <a:pPr marL="457200" lvl="1" indent="0" algn="l">
              <a:lnSpc>
                <a:spcPct val="180000"/>
              </a:lnSpc>
              <a:buClr>
                <a:srgbClr val="FF0000"/>
              </a:buClr>
              <a:buNone/>
            </a:pPr>
            <a:r>
              <a:rPr lang="zh-CN" altLang="en-US" sz="2400" dirty="0">
                <a:latin typeface="微软雅黑" panose="020B0503020204020204" charset="-122"/>
                <a:ea typeface="微软雅黑" panose="020B0503020204020204" charset="-122"/>
              </a:rPr>
              <a:t>   第四，</a:t>
            </a:r>
            <a:r>
              <a:rPr lang="zh-CN" altLang="en-US" dirty="0">
                <a:latin typeface="微软雅黑" panose="020B0503020204020204" charset="-122"/>
                <a:ea typeface="微软雅黑" panose="020B0503020204020204" charset="-122"/>
                <a:sym typeface="+mn-ea"/>
              </a:rPr>
              <a:t>丰富和发展了马克思主义的科学社会主义理论。</a:t>
            </a:r>
            <a:endParaRPr lang="zh-CN" altLang="en-US" sz="2400" dirty="0">
              <a:latin typeface="微软雅黑" panose="020B0503020204020204" charset="-122"/>
              <a:ea typeface="微软雅黑" panose="020B0503020204020204" charset="-122"/>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87" name="矩形 75786"/>
          <p:cNvSpPr/>
          <p:nvPr/>
        </p:nvSpPr>
        <p:spPr>
          <a:xfrm>
            <a:off x="2987675" y="1243013"/>
            <a:ext cx="554038" cy="3841750"/>
          </a:xfrm>
          <a:prstGeom prst="rect">
            <a:avLst/>
          </a:prstGeom>
          <a:solidFill>
            <a:srgbClr val="FFFF99"/>
          </a:solidFill>
          <a:ln w="38100" cap="flat" cmpd="sng">
            <a:noFill/>
            <a:prstDash val="solid"/>
            <a:miter/>
            <a:headEnd type="none" w="med" len="med"/>
            <a:tailEnd type="none" w="med" len="med"/>
          </a:ln>
          <a:effectLst>
            <a:outerShdw blurRad="50800" dist="38100" dir="18900000" algn="bl" rotWithShape="0">
              <a:prstClr val="black">
                <a:alpha val="40000"/>
              </a:prstClr>
            </a:outerShdw>
          </a:effectLst>
        </p:spPr>
        <p:txBody>
          <a:bodyPr vert="eaVert"/>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400" b="1" strike="noStrike" noProof="1" dirty="0">
                <a:solidFill>
                  <a:srgbClr val="FF0000"/>
                </a:solidFill>
                <a:effectLst>
                  <a:outerShdw blurRad="38100" dist="38100" dir="2700000" algn="tl">
                    <a:srgbClr val="000000">
                      <a:alpha val="43137"/>
                    </a:srgbClr>
                  </a:outerShdw>
                </a:effectLst>
                <a:latin typeface="幼圆" pitchFamily="49" charset="-122"/>
                <a:ea typeface="幼圆" pitchFamily="49" charset="-122"/>
                <a:cs typeface="+mn-cs"/>
              </a:rPr>
              <a:t>社会主义改造理论：总路线</a:t>
            </a:r>
            <a:endParaRPr lang="zh-CN" altLang="en-US" sz="2400" b="1" strike="noStrike" noProof="1" dirty="0">
              <a:solidFill>
                <a:srgbClr val="FF0000"/>
              </a:solidFill>
              <a:effectLst>
                <a:outerShdw blurRad="38100" dist="38100" dir="2700000" algn="tl">
                  <a:srgbClr val="000000">
                    <a:alpha val="43137"/>
                  </a:srgbClr>
                </a:outerShdw>
              </a:effectLst>
              <a:latin typeface="幼圆" pitchFamily="49" charset="-122"/>
              <a:ea typeface="幼圆" pitchFamily="49" charset="-122"/>
              <a:cs typeface="+mn-cs"/>
            </a:endParaRPr>
          </a:p>
        </p:txBody>
      </p:sp>
      <p:sp>
        <p:nvSpPr>
          <p:cNvPr id="4" name="矩形 3"/>
          <p:cNvSpPr/>
          <p:nvPr/>
        </p:nvSpPr>
        <p:spPr>
          <a:xfrm>
            <a:off x="4008752" y="1718310"/>
            <a:ext cx="866775" cy="423545"/>
          </a:xfrm>
          <a:prstGeom prst="rect">
            <a:avLst/>
          </a:prstGeom>
          <a:solidFill>
            <a:srgbClr val="FFFF99"/>
          </a:solidFill>
          <a:ln w="38100" cap="flat" cmpd="sng">
            <a:solidFill>
              <a:srgbClr val="CC0099"/>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itchFamily="49" charset="-122"/>
                <a:ea typeface="幼圆" pitchFamily="49" charset="-122"/>
                <a:cs typeface="+mn-cs"/>
              </a:rPr>
              <a:t>一 化</a:t>
            </a:r>
            <a:endParaRPr lang="zh-CN" altLang="en-US" sz="2000" b="1" strike="noStrike" noProof="1" dirty="0">
              <a:solidFill>
                <a:srgbClr val="0000CC"/>
              </a:solidFill>
              <a:latin typeface="幼圆" pitchFamily="49" charset="-122"/>
              <a:ea typeface="幼圆" pitchFamily="49" charset="-122"/>
            </a:endParaRPr>
          </a:p>
        </p:txBody>
      </p:sp>
      <p:sp>
        <p:nvSpPr>
          <p:cNvPr id="6" name="矩形 5"/>
          <p:cNvSpPr/>
          <p:nvPr/>
        </p:nvSpPr>
        <p:spPr>
          <a:xfrm>
            <a:off x="1038860" y="702310"/>
            <a:ext cx="1339850" cy="423545"/>
          </a:xfrm>
          <a:prstGeom prst="rect">
            <a:avLst/>
          </a:prstGeom>
          <a:solidFill>
            <a:srgbClr val="FFFF99"/>
          </a:solidFill>
          <a:ln w="38100" cap="flat" cmpd="sng">
            <a:solidFill>
              <a:srgbClr val="00CC0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itchFamily="49" charset="-122"/>
                <a:ea typeface="幼圆" pitchFamily="49" charset="-122"/>
                <a:cs typeface="+mn-cs"/>
              </a:rPr>
              <a:t>社会性质</a:t>
            </a:r>
            <a:endParaRPr lang="zh-CN" altLang="en-US" sz="2000" b="1" strike="noStrike" noProof="1" dirty="0">
              <a:solidFill>
                <a:srgbClr val="0000CC"/>
              </a:solidFill>
              <a:latin typeface="幼圆" pitchFamily="49" charset="-122"/>
              <a:ea typeface="幼圆" pitchFamily="49" charset="-122"/>
            </a:endParaRPr>
          </a:p>
        </p:txBody>
      </p:sp>
      <p:sp>
        <p:nvSpPr>
          <p:cNvPr id="7" name="矩形 6"/>
          <p:cNvSpPr/>
          <p:nvPr/>
        </p:nvSpPr>
        <p:spPr>
          <a:xfrm>
            <a:off x="563880" y="2141855"/>
            <a:ext cx="1814830" cy="423545"/>
          </a:xfrm>
          <a:prstGeom prst="rect">
            <a:avLst/>
          </a:prstGeom>
          <a:solidFill>
            <a:srgbClr val="FFFF99"/>
          </a:solidFill>
          <a:ln w="38100" cap="flat" cmpd="sng">
            <a:solidFill>
              <a:srgbClr val="00CC0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itchFamily="49" charset="-122"/>
                <a:ea typeface="幼圆" pitchFamily="49" charset="-122"/>
                <a:cs typeface="+mn-cs"/>
              </a:rPr>
              <a:t>主要经济成分</a:t>
            </a:r>
            <a:endParaRPr lang="zh-CN" altLang="en-US" sz="2000" b="1" strike="noStrike" noProof="1" dirty="0">
              <a:solidFill>
                <a:srgbClr val="0000CC"/>
              </a:solidFill>
              <a:latin typeface="幼圆" pitchFamily="49" charset="-122"/>
              <a:ea typeface="幼圆" pitchFamily="49" charset="-122"/>
            </a:endParaRPr>
          </a:p>
        </p:txBody>
      </p:sp>
      <p:sp>
        <p:nvSpPr>
          <p:cNvPr id="8" name="矩形 7"/>
          <p:cNvSpPr/>
          <p:nvPr/>
        </p:nvSpPr>
        <p:spPr>
          <a:xfrm>
            <a:off x="1038860" y="4806315"/>
            <a:ext cx="1339850" cy="423545"/>
          </a:xfrm>
          <a:prstGeom prst="rect">
            <a:avLst/>
          </a:prstGeom>
          <a:solidFill>
            <a:srgbClr val="FFFF99"/>
          </a:solidFill>
          <a:ln w="38100" cap="flat" cmpd="sng">
            <a:solidFill>
              <a:srgbClr val="00CC0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itchFamily="49" charset="-122"/>
                <a:ea typeface="幼圆" pitchFamily="49" charset="-122"/>
                <a:cs typeface="+mn-cs"/>
              </a:rPr>
              <a:t>主要矛盾</a:t>
            </a:r>
            <a:endParaRPr lang="zh-CN" altLang="en-US" sz="2000" b="1" strike="noStrike" noProof="1" dirty="0">
              <a:solidFill>
                <a:srgbClr val="0000CC"/>
              </a:solidFill>
              <a:latin typeface="幼圆" pitchFamily="49" charset="-122"/>
              <a:ea typeface="幼圆" pitchFamily="49" charset="-122"/>
            </a:endParaRPr>
          </a:p>
        </p:txBody>
      </p:sp>
      <p:sp>
        <p:nvSpPr>
          <p:cNvPr id="10" name="矩形 9"/>
          <p:cNvSpPr/>
          <p:nvPr/>
        </p:nvSpPr>
        <p:spPr>
          <a:xfrm>
            <a:off x="1038860" y="3390900"/>
            <a:ext cx="1339850" cy="410210"/>
          </a:xfrm>
          <a:prstGeom prst="rect">
            <a:avLst/>
          </a:prstGeom>
          <a:solidFill>
            <a:srgbClr val="FFFF99"/>
          </a:solidFill>
          <a:ln w="38100" cap="flat" cmpd="sng">
            <a:solidFill>
              <a:srgbClr val="00CC0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itchFamily="49" charset="-122"/>
                <a:ea typeface="幼圆" pitchFamily="49" charset="-122"/>
                <a:cs typeface="+mn-cs"/>
              </a:rPr>
              <a:t>阶级构成</a:t>
            </a:r>
            <a:endParaRPr lang="zh-CN" altLang="en-US" sz="2000" b="1" strike="noStrike" noProof="1" dirty="0">
              <a:solidFill>
                <a:srgbClr val="0000CC"/>
              </a:solidFill>
              <a:latin typeface="幼圆" pitchFamily="49" charset="-122"/>
              <a:ea typeface="幼圆" pitchFamily="49" charset="-122"/>
            </a:endParaRPr>
          </a:p>
        </p:txBody>
      </p:sp>
      <p:cxnSp>
        <p:nvCxnSpPr>
          <p:cNvPr id="11" name="直接连接符 10"/>
          <p:cNvCxnSpPr/>
          <p:nvPr/>
        </p:nvCxnSpPr>
        <p:spPr>
          <a:xfrm>
            <a:off x="3779838" y="1916113"/>
            <a:ext cx="0" cy="2160588"/>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628900" y="908050"/>
            <a:ext cx="0" cy="4176713"/>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779838" y="1916113"/>
            <a:ext cx="249238"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6" idx="1"/>
          </p:cNvCxnSpPr>
          <p:nvPr/>
        </p:nvCxnSpPr>
        <p:spPr>
          <a:xfrm>
            <a:off x="3779838" y="4076700"/>
            <a:ext cx="301625"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26" idx="1"/>
          </p:cNvCxnSpPr>
          <p:nvPr/>
        </p:nvCxnSpPr>
        <p:spPr>
          <a:xfrm flipV="1">
            <a:off x="2378075" y="912813"/>
            <a:ext cx="25082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26" idx="1"/>
          </p:cNvCxnSpPr>
          <p:nvPr/>
        </p:nvCxnSpPr>
        <p:spPr>
          <a:xfrm flipV="1">
            <a:off x="2378075" y="2352675"/>
            <a:ext cx="250825"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26" idx="1"/>
          </p:cNvCxnSpPr>
          <p:nvPr/>
        </p:nvCxnSpPr>
        <p:spPr>
          <a:xfrm flipV="1">
            <a:off x="2378075" y="3594100"/>
            <a:ext cx="250825"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26" idx="1"/>
          </p:cNvCxnSpPr>
          <p:nvPr/>
        </p:nvCxnSpPr>
        <p:spPr>
          <a:xfrm flipV="1">
            <a:off x="2378075" y="5016500"/>
            <a:ext cx="250825"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26" idx="1"/>
          </p:cNvCxnSpPr>
          <p:nvPr/>
        </p:nvCxnSpPr>
        <p:spPr>
          <a:xfrm flipV="1">
            <a:off x="2628900" y="3571875"/>
            <a:ext cx="35877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75787" idx="3"/>
            <a:endCxn id="26" idx="1"/>
          </p:cNvCxnSpPr>
          <p:nvPr/>
        </p:nvCxnSpPr>
        <p:spPr>
          <a:xfrm flipV="1">
            <a:off x="3541713" y="3162300"/>
            <a:ext cx="21748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5793" name="文本框 569346"/>
          <p:cNvSpPr txBox="1"/>
          <p:nvPr/>
        </p:nvSpPr>
        <p:spPr>
          <a:xfrm>
            <a:off x="3892550" y="88900"/>
            <a:ext cx="4965700" cy="1128713"/>
          </a:xfrm>
          <a:prstGeom prst="rect">
            <a:avLst/>
          </a:prstGeom>
          <a:solidFill>
            <a:srgbClr val="CCFFFF"/>
          </a:solidFill>
          <a:ln w="57150" cap="flat" cmpd="sng">
            <a:noFill/>
            <a:prstDash val="solid"/>
            <a:miter/>
            <a:headEnd type="none" w="med" len="med"/>
            <a:tailEnd type="none" w="med" len="med"/>
          </a:ln>
        </p:spPr>
        <p:txBody>
          <a:bodyPr wrap="square" anchor="t">
            <a:spAutoFit/>
          </a:bodyPr>
          <a:p>
            <a:pPr>
              <a:lnSpc>
                <a:spcPct val="125000"/>
              </a:lnSpc>
            </a:pPr>
            <a:r>
              <a:rPr lang="en-US" altLang="zh-CN" b="1" dirty="0">
                <a:solidFill>
                  <a:srgbClr val="0000FF"/>
                </a:solidFill>
                <a:latin typeface="楷体" panose="02010609060101010101" charset="-122"/>
                <a:ea typeface="楷体" panose="02010609060101010101" charset="-122"/>
              </a:rPr>
              <a:t>   </a:t>
            </a:r>
            <a:r>
              <a:rPr lang="zh-CN" altLang="en-US" b="1" dirty="0">
                <a:solidFill>
                  <a:srgbClr val="0000FF"/>
                </a:solidFill>
                <a:latin typeface="楷体" panose="02010609060101010101" charset="-122"/>
                <a:ea typeface="楷体" panose="02010609060101010101" charset="-122"/>
              </a:rPr>
              <a:t>要在一个相当长的时间内，逐步实现国家的社会主义工业化，并逐步实现国家对农业、对手工业和资本主义工商业的社会主义改造。</a:t>
            </a:r>
            <a:endParaRPr lang="zh-CN" altLang="en-US" b="1" dirty="0">
              <a:solidFill>
                <a:srgbClr val="0000FF"/>
              </a:solidFill>
              <a:latin typeface="楷体" panose="02010609060101010101" charset="-122"/>
              <a:ea typeface="楷体" panose="02010609060101010101" charset="-122"/>
            </a:endParaRPr>
          </a:p>
        </p:txBody>
      </p:sp>
      <p:cxnSp>
        <p:nvCxnSpPr>
          <p:cNvPr id="23" name="直接连接符 22"/>
          <p:cNvCxnSpPr>
            <a:stCxn id="75787" idx="3"/>
            <a:endCxn id="26" idx="1"/>
          </p:cNvCxnSpPr>
          <p:nvPr/>
        </p:nvCxnSpPr>
        <p:spPr>
          <a:xfrm>
            <a:off x="5197475" y="2773363"/>
            <a:ext cx="22225" cy="2814638"/>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79720" y="5229860"/>
            <a:ext cx="1156970" cy="708025"/>
          </a:xfrm>
          <a:prstGeom prst="rect">
            <a:avLst/>
          </a:prstGeom>
          <a:solidFill>
            <a:srgbClr val="FFFF99"/>
          </a:solidFill>
          <a:ln w="19050" cap="flat" cmpd="sng">
            <a:solidFill>
              <a:srgbClr val="0000CC"/>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1800" b="1" strike="noStrike" noProof="1" dirty="0">
                <a:solidFill>
                  <a:srgbClr val="0000CC"/>
                </a:solidFill>
                <a:latin typeface="幼圆" pitchFamily="49" charset="-122"/>
                <a:ea typeface="幼圆" pitchFamily="49" charset="-122"/>
                <a:cs typeface="+mn-cs"/>
              </a:rPr>
              <a:t>资本主义工商业</a:t>
            </a:r>
            <a:endParaRPr lang="zh-CN" altLang="en-US" sz="1800" b="1" strike="noStrike" noProof="1" dirty="0">
              <a:solidFill>
                <a:srgbClr val="0000CC"/>
              </a:solidFill>
              <a:latin typeface="幼圆" pitchFamily="49" charset="-122"/>
              <a:ea typeface="幼圆" pitchFamily="49" charset="-122"/>
            </a:endParaRPr>
          </a:p>
        </p:txBody>
      </p:sp>
      <p:sp>
        <p:nvSpPr>
          <p:cNvPr id="25" name="矩形 24"/>
          <p:cNvSpPr/>
          <p:nvPr/>
        </p:nvSpPr>
        <p:spPr>
          <a:xfrm>
            <a:off x="5471794" y="2565400"/>
            <a:ext cx="791210" cy="423545"/>
          </a:xfrm>
          <a:prstGeom prst="rect">
            <a:avLst/>
          </a:prstGeom>
          <a:solidFill>
            <a:srgbClr val="FFFF99"/>
          </a:solidFill>
          <a:ln w="19050" cap="flat" cmpd="sng">
            <a:solidFill>
              <a:srgbClr val="0000CC"/>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1800" b="1" strike="noStrike" noProof="1" dirty="0">
                <a:solidFill>
                  <a:srgbClr val="0000CC"/>
                </a:solidFill>
                <a:latin typeface="幼圆" pitchFamily="49" charset="-122"/>
                <a:ea typeface="幼圆" pitchFamily="49" charset="-122"/>
                <a:cs typeface="+mn-cs"/>
              </a:rPr>
              <a:t>农 业</a:t>
            </a:r>
            <a:endParaRPr lang="zh-CN" altLang="en-US" sz="1800" b="1" strike="noStrike" noProof="1" dirty="0">
              <a:solidFill>
                <a:srgbClr val="0000CC"/>
              </a:solidFill>
              <a:latin typeface="幼圆" pitchFamily="49" charset="-122"/>
              <a:ea typeface="幼圆" pitchFamily="49" charset="-122"/>
            </a:endParaRPr>
          </a:p>
        </p:txBody>
      </p:sp>
      <p:sp>
        <p:nvSpPr>
          <p:cNvPr id="26" name="矩形 25"/>
          <p:cNvSpPr/>
          <p:nvPr/>
        </p:nvSpPr>
        <p:spPr>
          <a:xfrm>
            <a:off x="4081780" y="3893819"/>
            <a:ext cx="830580" cy="372110"/>
          </a:xfrm>
          <a:prstGeom prst="rect">
            <a:avLst/>
          </a:prstGeom>
          <a:solidFill>
            <a:srgbClr val="FFFF99"/>
          </a:solidFill>
          <a:ln w="38100" cap="flat" cmpd="sng">
            <a:solidFill>
              <a:srgbClr val="CC0099"/>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1800" b="1" strike="noStrike" noProof="1" dirty="0">
                <a:solidFill>
                  <a:srgbClr val="0000CC"/>
                </a:solidFill>
                <a:latin typeface="幼圆" pitchFamily="49" charset="-122"/>
                <a:ea typeface="幼圆" pitchFamily="49" charset="-122"/>
                <a:cs typeface="+mn-cs"/>
              </a:rPr>
              <a:t>三 改</a:t>
            </a:r>
            <a:endParaRPr lang="zh-CN" altLang="en-US" sz="1800" b="1" strike="noStrike" noProof="1" dirty="0">
              <a:solidFill>
                <a:srgbClr val="0000CC"/>
              </a:solidFill>
              <a:latin typeface="幼圆" pitchFamily="49" charset="-122"/>
              <a:ea typeface="幼圆" pitchFamily="49" charset="-122"/>
            </a:endParaRPr>
          </a:p>
        </p:txBody>
      </p:sp>
      <p:sp>
        <p:nvSpPr>
          <p:cNvPr id="75798" name="文本框 569346"/>
          <p:cNvSpPr txBox="1"/>
          <p:nvPr/>
        </p:nvSpPr>
        <p:spPr>
          <a:xfrm>
            <a:off x="6445250" y="1455738"/>
            <a:ext cx="2511425" cy="630237"/>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lnSpc>
                <a:spcPct val="125000"/>
              </a:lnSpc>
              <a:buClr>
                <a:schemeClr val="bg1"/>
              </a:buClr>
            </a:pPr>
            <a:r>
              <a:rPr lang="zh-CN" altLang="en-US" sz="1400" b="1" dirty="0">
                <a:solidFill>
                  <a:srgbClr val="0000FF"/>
                </a:solidFill>
                <a:latin typeface="楷体" panose="02010609060101010101" charset="-122"/>
                <a:ea typeface="楷体" panose="02010609060101010101" charset="-122"/>
                <a:sym typeface="宋体" panose="02010600030101010101" pitchFamily="2" charset="-122"/>
              </a:rPr>
              <a:t>充分利用原有工业潜力；进行新的工业建设；改造个体私营</a:t>
            </a:r>
            <a:endParaRPr lang="zh-CN" altLang="en-US" sz="1400" b="1" dirty="0">
              <a:solidFill>
                <a:srgbClr val="0000FF"/>
              </a:solidFill>
              <a:latin typeface="楷体" panose="02010609060101010101" charset="-122"/>
              <a:ea typeface="楷体" panose="02010609060101010101" charset="-122"/>
              <a:sym typeface="宋体" panose="02010600030101010101" pitchFamily="2" charset="-122"/>
            </a:endParaRPr>
          </a:p>
        </p:txBody>
      </p:sp>
      <p:sp>
        <p:nvSpPr>
          <p:cNvPr id="75799" name="文本框 569346"/>
          <p:cNvSpPr txBox="1"/>
          <p:nvPr/>
        </p:nvSpPr>
        <p:spPr>
          <a:xfrm>
            <a:off x="6445250" y="2222500"/>
            <a:ext cx="2554288" cy="116840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lnSpc>
                <a:spcPct val="125000"/>
              </a:lnSpc>
              <a:buClr>
                <a:schemeClr val="bg1"/>
              </a:buClr>
            </a:pPr>
            <a:r>
              <a:rPr lang="zh-CN" altLang="en-US" sz="1400" b="1" dirty="0">
                <a:solidFill>
                  <a:srgbClr val="0000FF"/>
                </a:solidFill>
                <a:latin typeface="楷体" panose="02010609060101010101" charset="-122"/>
                <a:ea typeface="楷体" panose="02010609060101010101" charset="-122"/>
                <a:sym typeface="宋体" panose="02010600030101010101" pitchFamily="2" charset="-122"/>
              </a:rPr>
              <a:t>组织起来、互助合作；自愿互利、典型示范、国家帮助；正确阶级政策；积极领导、稳步前进、循序渐进； </a:t>
            </a:r>
            <a:endParaRPr lang="zh-CN" altLang="en-US" sz="1400" b="1" dirty="0">
              <a:solidFill>
                <a:srgbClr val="0000FF"/>
              </a:solidFill>
              <a:latin typeface="楷体" panose="02010609060101010101" charset="-122"/>
              <a:ea typeface="楷体" panose="02010609060101010101" charset="-122"/>
              <a:sym typeface="宋体" panose="02010600030101010101" pitchFamily="2" charset="-122"/>
            </a:endParaRPr>
          </a:p>
        </p:txBody>
      </p:sp>
      <p:sp>
        <p:nvSpPr>
          <p:cNvPr id="75800" name="文本框 569346"/>
          <p:cNvSpPr txBox="1"/>
          <p:nvPr/>
        </p:nvSpPr>
        <p:spPr>
          <a:xfrm>
            <a:off x="6445250" y="3495675"/>
            <a:ext cx="2554288" cy="116840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lnSpc>
                <a:spcPct val="125000"/>
              </a:lnSpc>
              <a:buClr>
                <a:schemeClr val="bg1"/>
              </a:buClr>
            </a:pPr>
            <a:r>
              <a:rPr lang="en-US" altLang="zh-CN" sz="1200" b="1" dirty="0">
                <a:solidFill>
                  <a:srgbClr val="0000FF"/>
                </a:solidFill>
                <a:latin typeface="幼圆" pitchFamily="49" charset="-122"/>
                <a:ea typeface="幼圆" pitchFamily="49" charset="-122"/>
                <a:sym typeface="宋体" panose="02010600030101010101" pitchFamily="2" charset="-122"/>
              </a:rPr>
              <a:t>  </a:t>
            </a:r>
            <a:r>
              <a:rPr lang="zh-CN" altLang="en-US" sz="1400" b="1" dirty="0">
                <a:solidFill>
                  <a:srgbClr val="0000FF"/>
                </a:solidFill>
                <a:latin typeface="楷体" panose="02010609060101010101" charset="-122"/>
                <a:ea typeface="楷体" panose="02010609060101010101" charset="-122"/>
                <a:sym typeface="宋体" panose="02010600030101010101" pitchFamily="2" charset="-122"/>
              </a:rPr>
              <a:t>积极引导、稳步前进；由小到大、由低级到高级：供销小组- 供销合作社-生产合作社；说服教育、示范、国家帮助。 </a:t>
            </a:r>
            <a:endParaRPr lang="zh-CN" altLang="en-US" sz="1400" b="1" dirty="0">
              <a:solidFill>
                <a:srgbClr val="0000FF"/>
              </a:solidFill>
              <a:latin typeface="楷体" panose="02010609060101010101" charset="-122"/>
              <a:ea typeface="楷体" panose="02010609060101010101" charset="-122"/>
              <a:sym typeface="宋体" panose="02010600030101010101" pitchFamily="2" charset="-122"/>
            </a:endParaRPr>
          </a:p>
        </p:txBody>
      </p:sp>
      <p:cxnSp>
        <p:nvCxnSpPr>
          <p:cNvPr id="30" name="直接连接符 29"/>
          <p:cNvCxnSpPr>
            <a:stCxn id="75787" idx="3"/>
            <a:endCxn id="26" idx="1"/>
          </p:cNvCxnSpPr>
          <p:nvPr/>
        </p:nvCxnSpPr>
        <p:spPr>
          <a:xfrm flipV="1">
            <a:off x="5197475" y="2773363"/>
            <a:ext cx="269875" cy="79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75787" idx="3"/>
            <a:endCxn id="26" idx="1"/>
          </p:cNvCxnSpPr>
          <p:nvPr/>
        </p:nvCxnSpPr>
        <p:spPr>
          <a:xfrm flipV="1">
            <a:off x="5186363" y="4079875"/>
            <a:ext cx="182563"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75787" idx="3"/>
            <a:endCxn id="26" idx="1"/>
          </p:cNvCxnSpPr>
          <p:nvPr/>
        </p:nvCxnSpPr>
        <p:spPr>
          <a:xfrm>
            <a:off x="5208588" y="5581650"/>
            <a:ext cx="160338" cy="47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66958" name="矩形 2051"/>
          <p:cNvSpPr/>
          <p:nvPr/>
        </p:nvSpPr>
        <p:spPr>
          <a:xfrm>
            <a:off x="31750" y="88900"/>
            <a:ext cx="3678238" cy="474663"/>
          </a:xfrm>
          <a:prstGeom prst="rect">
            <a:avLst/>
          </a:prstGeom>
          <a:solidFill>
            <a:srgbClr val="CCECFF"/>
          </a:solidFill>
          <a:ln w="38100">
            <a:noFill/>
          </a:ln>
        </p:spPr>
        <p:txBody>
          <a:bodyPr wrap="square">
            <a:spAutoFit/>
          </a:bodyPr>
          <a:p>
            <a:pPr fontAlgn="base">
              <a:lnSpc>
                <a:spcPct val="125000"/>
              </a:lnSpc>
              <a:buFont typeface="Arial" panose="020B0604020202020204" pitchFamily="34" charset="0"/>
              <a:buNone/>
            </a:pPr>
            <a:r>
              <a:rPr lang="zh-CN" altLang="en-US" sz="2000" b="1" strike="noStrike" noProof="1" dirty="0">
                <a:solidFill>
                  <a:srgbClr val="FF0066"/>
                </a:solidFill>
                <a:effectLst>
                  <a:outerShdw blurRad="38100" dist="38100" dir="2700000">
                    <a:srgbClr val="000000"/>
                  </a:outerShdw>
                </a:effectLst>
                <a:latin typeface="幼圆" pitchFamily="49" charset="-122"/>
                <a:ea typeface="幼圆" pitchFamily="49" charset="-122"/>
                <a:cs typeface="+mn-cs"/>
              </a:rPr>
              <a:t>社会主义改造理论逻辑框架</a:t>
            </a:r>
            <a:endParaRPr lang="zh-CN" altLang="en-US" sz="2000" b="1" strike="noStrike" noProof="1" dirty="0">
              <a:solidFill>
                <a:srgbClr val="FF0066"/>
              </a:solidFill>
              <a:effectLst>
                <a:outerShdw blurRad="38100" dist="38100" dir="2700000">
                  <a:srgbClr val="000000"/>
                </a:outerShdw>
              </a:effectLst>
              <a:latin typeface="幼圆" pitchFamily="49" charset="-122"/>
              <a:ea typeface="幼圆" pitchFamily="49" charset="-122"/>
            </a:endParaRPr>
          </a:p>
        </p:txBody>
      </p:sp>
      <p:sp>
        <p:nvSpPr>
          <p:cNvPr id="75805" name="文本框 569346"/>
          <p:cNvSpPr txBox="1"/>
          <p:nvPr/>
        </p:nvSpPr>
        <p:spPr>
          <a:xfrm>
            <a:off x="188913" y="1241425"/>
            <a:ext cx="1935162" cy="784225"/>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lnSpc>
                <a:spcPct val="125000"/>
              </a:lnSpc>
            </a:pPr>
            <a:r>
              <a:rPr lang="zh-CN" altLang="en-US" b="1" dirty="0">
                <a:solidFill>
                  <a:srgbClr val="0000FF"/>
                </a:solidFill>
                <a:latin typeface="楷体" panose="02010609060101010101" charset="-122"/>
                <a:ea typeface="楷体" panose="02010609060101010101" charset="-122"/>
              </a:rPr>
              <a:t>新民主主义社会</a:t>
            </a:r>
            <a:endParaRPr lang="zh-CN" altLang="en-US" b="1" dirty="0">
              <a:solidFill>
                <a:srgbClr val="0000FF"/>
              </a:solidFill>
              <a:latin typeface="楷体" panose="02010609060101010101" charset="-122"/>
              <a:ea typeface="楷体" panose="02010609060101010101" charset="-122"/>
            </a:endParaRPr>
          </a:p>
          <a:p>
            <a:pPr>
              <a:lnSpc>
                <a:spcPct val="125000"/>
              </a:lnSpc>
            </a:pPr>
            <a:r>
              <a:rPr lang="zh-CN" altLang="en-US" b="1" dirty="0">
                <a:solidFill>
                  <a:srgbClr val="0000FF"/>
                </a:solidFill>
                <a:latin typeface="楷体" panose="02010609060101010101" charset="-122"/>
                <a:ea typeface="楷体" panose="02010609060101010101" charset="-122"/>
              </a:rPr>
              <a:t>（过渡形态）</a:t>
            </a:r>
            <a:endParaRPr lang="zh-CN" altLang="en-US" b="1" dirty="0">
              <a:solidFill>
                <a:srgbClr val="0000FF"/>
              </a:solidFill>
              <a:latin typeface="楷体" panose="02010609060101010101" charset="-122"/>
              <a:ea typeface="楷体" panose="02010609060101010101" charset="-122"/>
            </a:endParaRPr>
          </a:p>
        </p:txBody>
      </p:sp>
      <p:sp>
        <p:nvSpPr>
          <p:cNvPr id="75806" name="文本框 569346"/>
          <p:cNvSpPr txBox="1"/>
          <p:nvPr/>
        </p:nvSpPr>
        <p:spPr>
          <a:xfrm>
            <a:off x="188913" y="2635250"/>
            <a:ext cx="1728787" cy="644525"/>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b="1" dirty="0">
                <a:solidFill>
                  <a:srgbClr val="0000FF"/>
                </a:solidFill>
                <a:latin typeface="楷体" panose="02010609060101010101" charset="-122"/>
                <a:ea typeface="楷体" panose="02010609060101010101" charset="-122"/>
              </a:rPr>
              <a:t>社会主义、个体、资本主义</a:t>
            </a:r>
            <a:endParaRPr lang="zh-CN" altLang="en-US" b="1" dirty="0">
              <a:solidFill>
                <a:srgbClr val="0000FF"/>
              </a:solidFill>
              <a:latin typeface="楷体" panose="02010609060101010101" charset="-122"/>
              <a:ea typeface="楷体" panose="02010609060101010101" charset="-122"/>
            </a:endParaRPr>
          </a:p>
        </p:txBody>
      </p:sp>
      <p:sp>
        <p:nvSpPr>
          <p:cNvPr id="75807" name="文本框 569346"/>
          <p:cNvSpPr txBox="1"/>
          <p:nvPr/>
        </p:nvSpPr>
        <p:spPr>
          <a:xfrm>
            <a:off x="188913" y="5360988"/>
            <a:ext cx="2884487" cy="706437"/>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sz="1600" b="1" dirty="0">
                <a:solidFill>
                  <a:srgbClr val="0000FF"/>
                </a:solidFill>
                <a:latin typeface="楷体" panose="02010609060101010101" charset="-122"/>
                <a:ea typeface="楷体" panose="02010609060101010101" charset="-122"/>
              </a:rPr>
              <a:t>社会主义和资本主义两条道路</a:t>
            </a:r>
            <a:endParaRPr lang="zh-CN" altLang="en-US" sz="1600" b="1" dirty="0">
              <a:solidFill>
                <a:srgbClr val="0000FF"/>
              </a:solidFill>
              <a:latin typeface="楷体" panose="02010609060101010101" charset="-122"/>
              <a:ea typeface="楷体" panose="02010609060101010101" charset="-122"/>
            </a:endParaRPr>
          </a:p>
          <a:p>
            <a:pPr>
              <a:spcBef>
                <a:spcPct val="50000"/>
              </a:spcBef>
            </a:pPr>
            <a:r>
              <a:rPr lang="zh-CN" altLang="en-US" sz="1600" b="1" dirty="0">
                <a:solidFill>
                  <a:srgbClr val="0000FF"/>
                </a:solidFill>
                <a:latin typeface="楷体" panose="02010609060101010101" charset="-122"/>
                <a:ea typeface="楷体" panose="02010609060101010101" charset="-122"/>
              </a:rPr>
              <a:t>工人阶级和资产阶级两个阶级</a:t>
            </a:r>
            <a:endParaRPr lang="zh-CN" altLang="en-US" sz="1600" b="1" dirty="0">
              <a:solidFill>
                <a:srgbClr val="0000FF"/>
              </a:solidFill>
              <a:latin typeface="楷体" panose="02010609060101010101" charset="-122"/>
              <a:ea typeface="楷体" panose="02010609060101010101" charset="-122"/>
            </a:endParaRPr>
          </a:p>
        </p:txBody>
      </p:sp>
      <p:cxnSp>
        <p:nvCxnSpPr>
          <p:cNvPr id="9" name="直接连接符 8"/>
          <p:cNvCxnSpPr>
            <a:stCxn id="75787" idx="3"/>
            <a:endCxn id="26" idx="1"/>
          </p:cNvCxnSpPr>
          <p:nvPr/>
        </p:nvCxnSpPr>
        <p:spPr>
          <a:xfrm flipH="1">
            <a:off x="31750" y="6435725"/>
            <a:ext cx="89281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75787" idx="3"/>
            <a:endCxn id="26" idx="1"/>
          </p:cNvCxnSpPr>
          <p:nvPr/>
        </p:nvCxnSpPr>
        <p:spPr>
          <a:xfrm flipH="1">
            <a:off x="3262313" y="6299200"/>
            <a:ext cx="4763" cy="3238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5787" idx="3"/>
            <a:endCxn id="26" idx="1"/>
          </p:cNvCxnSpPr>
          <p:nvPr/>
        </p:nvCxnSpPr>
        <p:spPr>
          <a:xfrm flipH="1">
            <a:off x="8956675" y="6254750"/>
            <a:ext cx="3175" cy="322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75787" idx="3"/>
            <a:endCxn id="26" idx="1"/>
          </p:cNvCxnSpPr>
          <p:nvPr/>
        </p:nvCxnSpPr>
        <p:spPr>
          <a:xfrm flipH="1">
            <a:off x="39688" y="6254750"/>
            <a:ext cx="4763" cy="3222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5812" name="文本框 41"/>
          <p:cNvSpPr txBox="1"/>
          <p:nvPr/>
        </p:nvSpPr>
        <p:spPr>
          <a:xfrm>
            <a:off x="1917700" y="6435725"/>
            <a:ext cx="5537200" cy="400050"/>
          </a:xfrm>
          <a:prstGeom prst="rect">
            <a:avLst/>
          </a:prstGeom>
          <a:noFill/>
          <a:ln w="9525">
            <a:noFill/>
          </a:ln>
        </p:spPr>
        <p:txBody>
          <a:bodyPr wrap="square" anchor="t">
            <a:spAutoFit/>
          </a:bodyPr>
          <a:p>
            <a:r>
              <a:rPr lang="zh-CN" altLang="en-US" sz="2000" b="1" dirty="0">
                <a:solidFill>
                  <a:srgbClr val="0000CC"/>
                </a:solidFill>
                <a:latin typeface="幼圆" pitchFamily="49" charset="-122"/>
                <a:ea typeface="幼圆" pitchFamily="49" charset="-122"/>
              </a:rPr>
              <a:t>过渡时期：新民主主义社会</a:t>
            </a:r>
            <a:r>
              <a:rPr lang="en-US" altLang="zh-CN" sz="2000" b="1" dirty="0">
                <a:solidFill>
                  <a:srgbClr val="0000CC"/>
                </a:solidFill>
                <a:latin typeface="幼圆" pitchFamily="49" charset="-122"/>
                <a:ea typeface="幼圆" pitchFamily="49" charset="-122"/>
              </a:rPr>
              <a:t>——</a:t>
            </a:r>
            <a:r>
              <a:rPr lang="zh-CN" altLang="en-US" sz="2000" b="1" dirty="0">
                <a:solidFill>
                  <a:srgbClr val="0000CC"/>
                </a:solidFill>
                <a:latin typeface="幼圆" pitchFamily="49" charset="-122"/>
                <a:ea typeface="幼圆" pitchFamily="49" charset="-122"/>
              </a:rPr>
              <a:t>社会主义社会</a:t>
            </a:r>
            <a:endParaRPr lang="zh-CN" altLang="en-US" sz="2000" b="1" dirty="0">
              <a:solidFill>
                <a:srgbClr val="0000CC"/>
              </a:solidFill>
              <a:latin typeface="幼圆" pitchFamily="49" charset="-122"/>
              <a:ea typeface="幼圆" pitchFamily="49" charset="-122"/>
            </a:endParaRPr>
          </a:p>
        </p:txBody>
      </p:sp>
      <p:sp>
        <p:nvSpPr>
          <p:cNvPr id="75813" name="文本框 42"/>
          <p:cNvSpPr txBox="1"/>
          <p:nvPr/>
        </p:nvSpPr>
        <p:spPr>
          <a:xfrm>
            <a:off x="752475" y="6067425"/>
            <a:ext cx="4333875" cy="368300"/>
          </a:xfrm>
          <a:prstGeom prst="rect">
            <a:avLst/>
          </a:prstGeom>
          <a:noFill/>
          <a:ln w="9525">
            <a:noFill/>
          </a:ln>
        </p:spPr>
        <p:txBody>
          <a:bodyPr wrap="square" anchor="t">
            <a:spAutoFit/>
          </a:bodyPr>
          <a:p>
            <a:r>
              <a:rPr lang="zh-CN" altLang="en-US" b="1" dirty="0">
                <a:solidFill>
                  <a:srgbClr val="0000CC"/>
                </a:solidFill>
                <a:latin typeface="幼圆" pitchFamily="49" charset="-122"/>
                <a:ea typeface="幼圆" pitchFamily="49" charset="-122"/>
              </a:rPr>
              <a:t>（国民经济恢复时期）</a:t>
            </a:r>
            <a:endParaRPr lang="zh-CN" altLang="en-US" b="1" dirty="0">
              <a:solidFill>
                <a:srgbClr val="0000CC"/>
              </a:solidFill>
              <a:latin typeface="幼圆" pitchFamily="49" charset="-122"/>
              <a:ea typeface="幼圆" pitchFamily="49" charset="-122"/>
            </a:endParaRPr>
          </a:p>
        </p:txBody>
      </p:sp>
      <p:sp>
        <p:nvSpPr>
          <p:cNvPr id="75814" name="文本框 44"/>
          <p:cNvSpPr txBox="1"/>
          <p:nvPr/>
        </p:nvSpPr>
        <p:spPr>
          <a:xfrm>
            <a:off x="3287713" y="6067425"/>
            <a:ext cx="720725" cy="368300"/>
          </a:xfrm>
          <a:prstGeom prst="rect">
            <a:avLst/>
          </a:prstGeom>
          <a:noFill/>
          <a:ln w="9525">
            <a:noFill/>
          </a:ln>
        </p:spPr>
        <p:txBody>
          <a:bodyPr wrap="square" anchor="t">
            <a:spAutoFit/>
          </a:bodyPr>
          <a:p>
            <a:r>
              <a:rPr lang="en-US" altLang="zh-CN" b="1" dirty="0">
                <a:solidFill>
                  <a:srgbClr val="FF0000"/>
                </a:solidFill>
                <a:latin typeface="黑体" panose="02010609060101010101" pitchFamily="2" charset="-122"/>
                <a:ea typeface="黑体" panose="02010609060101010101" pitchFamily="2" charset="-122"/>
              </a:rPr>
              <a:t>1953</a:t>
            </a:r>
            <a:endParaRPr lang="en-US" altLang="zh-CN" b="1" dirty="0">
              <a:solidFill>
                <a:srgbClr val="FF0000"/>
              </a:solidFill>
              <a:latin typeface="黑体" panose="02010609060101010101" pitchFamily="2" charset="-122"/>
              <a:ea typeface="黑体" panose="02010609060101010101" pitchFamily="2" charset="-122"/>
            </a:endParaRPr>
          </a:p>
        </p:txBody>
      </p:sp>
      <p:sp>
        <p:nvSpPr>
          <p:cNvPr id="75815" name="文本框 45"/>
          <p:cNvSpPr txBox="1"/>
          <p:nvPr/>
        </p:nvSpPr>
        <p:spPr>
          <a:xfrm>
            <a:off x="44450" y="6467475"/>
            <a:ext cx="720725" cy="368300"/>
          </a:xfrm>
          <a:prstGeom prst="rect">
            <a:avLst/>
          </a:prstGeom>
          <a:noFill/>
          <a:ln w="9525">
            <a:noFill/>
          </a:ln>
        </p:spPr>
        <p:txBody>
          <a:bodyPr wrap="square" anchor="t">
            <a:spAutoFit/>
          </a:bodyPr>
          <a:p>
            <a:r>
              <a:rPr lang="en-US" altLang="zh-CN" b="1" dirty="0">
                <a:solidFill>
                  <a:srgbClr val="FF0000"/>
                </a:solidFill>
                <a:latin typeface="黑体" panose="02010609060101010101" pitchFamily="2" charset="-122"/>
                <a:ea typeface="黑体" panose="02010609060101010101" pitchFamily="2" charset="-122"/>
              </a:rPr>
              <a:t>1949</a:t>
            </a:r>
            <a:endParaRPr lang="en-US" altLang="zh-CN" b="1" dirty="0">
              <a:solidFill>
                <a:srgbClr val="FF0000"/>
              </a:solidFill>
              <a:latin typeface="黑体" panose="02010609060101010101" pitchFamily="2" charset="-122"/>
              <a:ea typeface="黑体" panose="02010609060101010101" pitchFamily="2" charset="-122"/>
            </a:endParaRPr>
          </a:p>
        </p:txBody>
      </p:sp>
      <p:sp>
        <p:nvSpPr>
          <p:cNvPr id="75816" name="文本框 569346"/>
          <p:cNvSpPr txBox="1"/>
          <p:nvPr/>
        </p:nvSpPr>
        <p:spPr>
          <a:xfrm>
            <a:off x="188913" y="3952875"/>
            <a:ext cx="1935162" cy="646113"/>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b="1" dirty="0">
                <a:solidFill>
                  <a:srgbClr val="0000FF"/>
                </a:solidFill>
                <a:latin typeface="楷体" panose="02010609060101010101" charset="-122"/>
                <a:ea typeface="楷体" panose="02010609060101010101" charset="-122"/>
              </a:rPr>
              <a:t>工人、农民、小资产、民族资产</a:t>
            </a:r>
            <a:endParaRPr lang="zh-CN" altLang="en-US" b="1" dirty="0">
              <a:solidFill>
                <a:srgbClr val="0000FF"/>
              </a:solidFill>
              <a:latin typeface="楷体" panose="02010609060101010101" charset="-122"/>
              <a:ea typeface="楷体" panose="02010609060101010101" charset="-122"/>
            </a:endParaRPr>
          </a:p>
        </p:txBody>
      </p:sp>
      <p:sp>
        <p:nvSpPr>
          <p:cNvPr id="48" name="矩形 47"/>
          <p:cNvSpPr/>
          <p:nvPr/>
        </p:nvSpPr>
        <p:spPr>
          <a:xfrm>
            <a:off x="5368290" y="3869690"/>
            <a:ext cx="974725" cy="421005"/>
          </a:xfrm>
          <a:prstGeom prst="rect">
            <a:avLst/>
          </a:prstGeom>
          <a:solidFill>
            <a:srgbClr val="FFFF99"/>
          </a:solidFill>
          <a:ln w="19050" cap="flat" cmpd="sng">
            <a:solidFill>
              <a:srgbClr val="0000CC"/>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1800" b="1" strike="noStrike" noProof="1" dirty="0">
                <a:solidFill>
                  <a:srgbClr val="0000CC"/>
                </a:solidFill>
                <a:latin typeface="幼圆" pitchFamily="49" charset="-122"/>
                <a:ea typeface="幼圆" pitchFamily="49" charset="-122"/>
                <a:cs typeface="+mn-cs"/>
              </a:rPr>
              <a:t>手工业</a:t>
            </a:r>
            <a:endParaRPr lang="zh-CN" altLang="en-US" sz="1800" b="1" strike="noStrike" noProof="1" dirty="0">
              <a:solidFill>
                <a:srgbClr val="0000CC"/>
              </a:solidFill>
              <a:latin typeface="幼圆" pitchFamily="49" charset="-122"/>
              <a:ea typeface="幼圆" pitchFamily="49" charset="-122"/>
            </a:endParaRPr>
          </a:p>
        </p:txBody>
      </p:sp>
      <p:sp>
        <p:nvSpPr>
          <p:cNvPr id="21516" name="圆角矩形标注 6"/>
          <p:cNvSpPr/>
          <p:nvPr/>
        </p:nvSpPr>
        <p:spPr>
          <a:xfrm>
            <a:off x="4002402" y="2565400"/>
            <a:ext cx="873125" cy="578485"/>
          </a:xfrm>
          <a:prstGeom prst="wedgeRoundRectCallout">
            <a:avLst>
              <a:gd name="adj1" fmla="val 14509"/>
              <a:gd name="adj2" fmla="val -115422"/>
              <a:gd name="adj3" fmla="val 16667"/>
            </a:avLst>
          </a:prstGeom>
          <a:blipFill rotWithShape="1">
            <a:blip r:embed="rId1"/>
          </a:blipFill>
          <a:ln w="12700" cap="flat" cmpd="sng">
            <a:solidFill>
              <a:srgbClr val="8585E0"/>
            </a:solidFill>
            <a:prstDash val="solid"/>
            <a:round/>
            <a:headEnd type="none" w="med" len="med"/>
            <a:tailEnd type="none" w="med" len="med"/>
          </a:ln>
        </p:spPr>
        <p:txBody>
          <a:bodyPr anchor="ctr"/>
          <a:p>
            <a:pPr fontAlgn="base">
              <a:lnSpc>
                <a:spcPct val="125000"/>
              </a:lnSpc>
            </a:pPr>
            <a:r>
              <a:rPr lang="zh-CN" altLang="en-US" sz="2400" b="1" strike="noStrike" noProof="1" dirty="0">
                <a:ln w="12700">
                  <a:solidFill>
                    <a:schemeClr val="tx1"/>
                  </a:solidFill>
                </a:ln>
                <a:solidFill>
                  <a:srgbClr val="960000"/>
                </a:solidFill>
                <a:latin typeface="华文楷体" pitchFamily="2" charset="-122"/>
                <a:ea typeface="华文楷体" pitchFamily="2" charset="-122"/>
                <a:cs typeface="+mn-cs"/>
              </a:rPr>
              <a:t>主体</a:t>
            </a:r>
            <a:endParaRPr lang="zh-CN" altLang="en-US" sz="2400" b="1" strike="noStrike" noProof="1" dirty="0">
              <a:ln w="12700">
                <a:solidFill>
                  <a:schemeClr val="tx1"/>
                </a:solidFill>
              </a:ln>
              <a:solidFill>
                <a:srgbClr val="960000"/>
              </a:solidFill>
              <a:latin typeface="华文楷体" pitchFamily="2" charset="-122"/>
              <a:ea typeface="华文楷体" pitchFamily="2" charset="-122"/>
            </a:endParaRPr>
          </a:p>
        </p:txBody>
      </p:sp>
      <p:sp>
        <p:nvSpPr>
          <p:cNvPr id="21517" name="圆角矩形标注 6"/>
          <p:cNvSpPr/>
          <p:nvPr/>
        </p:nvSpPr>
        <p:spPr>
          <a:xfrm>
            <a:off x="4008755" y="4664710"/>
            <a:ext cx="871220" cy="580390"/>
          </a:xfrm>
          <a:prstGeom prst="wedgeRoundRectCallout">
            <a:avLst>
              <a:gd name="adj1" fmla="val 9839"/>
              <a:gd name="adj2" fmla="val -123741"/>
              <a:gd name="adj3" fmla="val 16667"/>
            </a:avLst>
          </a:prstGeom>
          <a:blipFill rotWithShape="1">
            <a:blip r:embed="rId1"/>
          </a:blipFill>
          <a:ln w="12700" cap="flat" cmpd="sng">
            <a:solidFill>
              <a:srgbClr val="8585E0"/>
            </a:solidFill>
            <a:prstDash val="solid"/>
            <a:round/>
            <a:headEnd type="none" w="med" len="med"/>
            <a:tailEnd type="none" w="med" len="med"/>
          </a:ln>
        </p:spPr>
        <p:txBody>
          <a:bodyPr anchor="ctr"/>
          <a:p>
            <a:pPr fontAlgn="base">
              <a:lnSpc>
                <a:spcPct val="125000"/>
              </a:lnSpc>
            </a:pPr>
            <a:r>
              <a:rPr lang="zh-CN" altLang="en-US" sz="2400" b="1" strike="noStrike" noProof="1" dirty="0">
                <a:ln w="12700">
                  <a:solidFill>
                    <a:schemeClr val="tx1"/>
                  </a:solidFill>
                </a:ln>
                <a:solidFill>
                  <a:srgbClr val="960000"/>
                </a:solidFill>
                <a:latin typeface="华文楷体" pitchFamily="2" charset="-122"/>
                <a:ea typeface="华文楷体" pitchFamily="2" charset="-122"/>
                <a:cs typeface="+mn-cs"/>
              </a:rPr>
              <a:t>两翼</a:t>
            </a:r>
            <a:endParaRPr lang="zh-CN" altLang="en-US" sz="2400" b="1" strike="noStrike" noProof="1" dirty="0">
              <a:solidFill>
                <a:srgbClr val="960000"/>
              </a:solidFill>
              <a:latin typeface="华文楷体" pitchFamily="2" charset="-122"/>
              <a:ea typeface="华文楷体" pitchFamily="2" charset="-122"/>
            </a:endParaRPr>
          </a:p>
        </p:txBody>
      </p:sp>
      <p:cxnSp>
        <p:nvCxnSpPr>
          <p:cNvPr id="60" name="直接连接符 59"/>
          <p:cNvCxnSpPr>
            <a:stCxn id="75787" idx="3"/>
            <a:endCxn id="26" idx="1"/>
          </p:cNvCxnSpPr>
          <p:nvPr/>
        </p:nvCxnSpPr>
        <p:spPr>
          <a:xfrm flipV="1">
            <a:off x="4886325" y="1914525"/>
            <a:ext cx="24923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5135244" y="1560827"/>
            <a:ext cx="1156335" cy="708025"/>
          </a:xfrm>
          <a:prstGeom prst="rect">
            <a:avLst/>
          </a:prstGeom>
          <a:solidFill>
            <a:srgbClr val="FFFF99"/>
          </a:solidFill>
          <a:ln w="19050" cap="flat" cmpd="sng">
            <a:solidFill>
              <a:srgbClr val="0000CC"/>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1800" b="1" strike="noStrike" noProof="1" dirty="0">
                <a:solidFill>
                  <a:srgbClr val="0000CC"/>
                </a:solidFill>
                <a:latin typeface="幼圆" pitchFamily="49" charset="-122"/>
                <a:ea typeface="幼圆" pitchFamily="49" charset="-122"/>
                <a:cs typeface="+mn-cs"/>
              </a:rPr>
              <a:t>社会主义工业化</a:t>
            </a:r>
            <a:endParaRPr lang="zh-CN" altLang="en-US" sz="1800" b="1" strike="noStrike" noProof="1" dirty="0">
              <a:solidFill>
                <a:srgbClr val="0000CC"/>
              </a:solidFill>
              <a:latin typeface="幼圆" pitchFamily="49" charset="-122"/>
              <a:ea typeface="幼圆" pitchFamily="49" charset="-122"/>
            </a:endParaRPr>
          </a:p>
        </p:txBody>
      </p:sp>
      <p:cxnSp>
        <p:nvCxnSpPr>
          <p:cNvPr id="62" name="直接连接符 61"/>
          <p:cNvCxnSpPr>
            <a:stCxn id="75787" idx="3"/>
            <a:endCxn id="26" idx="1"/>
          </p:cNvCxnSpPr>
          <p:nvPr/>
        </p:nvCxnSpPr>
        <p:spPr>
          <a:xfrm flipV="1">
            <a:off x="4886325" y="4081463"/>
            <a:ext cx="333375" cy="142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5824" name="文本框 569346"/>
          <p:cNvSpPr txBox="1"/>
          <p:nvPr/>
        </p:nvSpPr>
        <p:spPr>
          <a:xfrm>
            <a:off x="6562725" y="4806950"/>
            <a:ext cx="2436813" cy="1436688"/>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lnSpc>
                <a:spcPct val="125000"/>
              </a:lnSpc>
              <a:buClr>
                <a:schemeClr val="bg1"/>
              </a:buClr>
            </a:pPr>
            <a:r>
              <a:rPr lang="en-US" altLang="zh-CN" sz="1200" b="1" dirty="0">
                <a:solidFill>
                  <a:srgbClr val="0000FF"/>
                </a:solidFill>
                <a:latin typeface="幼圆" pitchFamily="49" charset="-122"/>
                <a:ea typeface="幼圆" pitchFamily="49" charset="-122"/>
                <a:sym typeface="宋体" panose="02010600030101010101" pitchFamily="2" charset="-122"/>
              </a:rPr>
              <a:t>  </a:t>
            </a:r>
            <a:r>
              <a:rPr lang="zh-CN" altLang="en-US" sz="1400" b="1" dirty="0">
                <a:solidFill>
                  <a:srgbClr val="0000FF"/>
                </a:solidFill>
                <a:latin typeface="楷体" panose="02010609060101010101" charset="-122"/>
                <a:ea typeface="楷体" panose="02010609060101010101" charset="-122"/>
                <a:sym typeface="宋体" panose="02010600030101010101" pitchFamily="2" charset="-122"/>
              </a:rPr>
              <a:t>和平赎买；国家资本主义;步骤：初级形式国家资本主义-个别公私合营-全行业公私合营；量才使用、适当照顾。 </a:t>
            </a:r>
            <a:endParaRPr lang="zh-CN" altLang="en-US" sz="1400" b="1" dirty="0">
              <a:solidFill>
                <a:srgbClr val="0000FF"/>
              </a:solidFill>
              <a:latin typeface="楷体" panose="02010609060101010101" charset="-122"/>
              <a:ea typeface="楷体" panose="02010609060101010101" charset="-122"/>
              <a:sym typeface="宋体" panose="02010600030101010101" pitchFamily="2" charset="-122"/>
            </a:endParaRPr>
          </a:p>
        </p:txBody>
      </p:sp>
      <p:sp>
        <p:nvSpPr>
          <p:cNvPr id="75825" name="文本框 63"/>
          <p:cNvSpPr txBox="1"/>
          <p:nvPr/>
        </p:nvSpPr>
        <p:spPr>
          <a:xfrm>
            <a:off x="8278813" y="6467475"/>
            <a:ext cx="720725" cy="368300"/>
          </a:xfrm>
          <a:prstGeom prst="rect">
            <a:avLst/>
          </a:prstGeom>
          <a:noFill/>
          <a:ln w="9525">
            <a:noFill/>
          </a:ln>
        </p:spPr>
        <p:txBody>
          <a:bodyPr wrap="square" anchor="t">
            <a:spAutoFit/>
          </a:bodyPr>
          <a:p>
            <a:r>
              <a:rPr lang="en-US" altLang="zh-CN" b="1" dirty="0">
                <a:solidFill>
                  <a:srgbClr val="FF0000"/>
                </a:solidFill>
                <a:latin typeface="黑体" panose="02010609060101010101" pitchFamily="2" charset="-122"/>
                <a:ea typeface="黑体" panose="02010609060101010101" pitchFamily="2" charset="-122"/>
              </a:rPr>
              <a:t>1956</a:t>
            </a:r>
            <a:endParaRPr lang="en-US" altLang="zh-CN" b="1" dirty="0">
              <a:solidFill>
                <a:srgbClr val="FF0000"/>
              </a:solidFill>
              <a:latin typeface="黑体" panose="02010609060101010101" pitchFamily="2" charset="-122"/>
              <a:ea typeface="黑体" panose="02010609060101010101" pitchFamily="2" charset="-122"/>
            </a:endParaRPr>
          </a:p>
        </p:txBody>
      </p:sp>
      <p:sp>
        <p:nvSpPr>
          <p:cNvPr id="75826" name="文本框 1"/>
          <p:cNvSpPr txBox="1"/>
          <p:nvPr/>
        </p:nvSpPr>
        <p:spPr>
          <a:xfrm>
            <a:off x="5843588" y="3173413"/>
            <a:ext cx="3113087" cy="398462"/>
          </a:xfrm>
          <a:prstGeom prst="rect">
            <a:avLst/>
          </a:prstGeom>
          <a:noFill/>
          <a:ln w="9525">
            <a:noFill/>
          </a:ln>
        </p:spPr>
        <p:txBody>
          <a:bodyPr wrap="none" anchor="t">
            <a:spAutoFit/>
          </a:bodyPr>
          <a:p>
            <a:r>
              <a:rPr lang="zh-CN" altLang="en-US" sz="2000">
                <a:latin typeface="华文彩云" pitchFamily="2" charset="-122"/>
                <a:ea typeface="华文彩云" pitchFamily="2" charset="-122"/>
              </a:rPr>
              <a:t>视频：</a:t>
            </a:r>
            <a:r>
              <a:rPr lang="zh-CN" altLang="en-US" sz="2000">
                <a:latin typeface="华文彩云" pitchFamily="2" charset="-122"/>
                <a:ea typeface="华文彩云" pitchFamily="2" charset="-122"/>
                <a:hlinkClick r:id="rId2" action="ppaction://hlinkfile"/>
              </a:rPr>
              <a:t>联合起来，11.MPG</a:t>
            </a:r>
            <a:endParaRPr lang="zh-CN" altLang="en-US" sz="2000">
              <a:latin typeface="华文彩云" pitchFamily="2" charset="-122"/>
              <a:ea typeface="华文彩云" pitchFamily="2" charset="-122"/>
            </a:endParaRPr>
          </a:p>
        </p:txBody>
      </p:sp>
      <p:sp>
        <p:nvSpPr>
          <p:cNvPr id="75827" name="文本框 3"/>
          <p:cNvSpPr txBox="1"/>
          <p:nvPr/>
        </p:nvSpPr>
        <p:spPr>
          <a:xfrm>
            <a:off x="5843588" y="6037263"/>
            <a:ext cx="3113087" cy="398462"/>
          </a:xfrm>
          <a:prstGeom prst="rect">
            <a:avLst/>
          </a:prstGeom>
          <a:noFill/>
          <a:ln w="9525">
            <a:noFill/>
          </a:ln>
        </p:spPr>
        <p:txBody>
          <a:bodyPr wrap="none" anchor="t">
            <a:spAutoFit/>
          </a:bodyPr>
          <a:p>
            <a:r>
              <a:rPr lang="zh-CN" altLang="en-US" sz="2000">
                <a:latin typeface="华文彩云" pitchFamily="2" charset="-122"/>
                <a:ea typeface="华文彩云" pitchFamily="2" charset="-122"/>
              </a:rPr>
              <a:t>视频：</a:t>
            </a:r>
            <a:r>
              <a:rPr lang="zh-CN" altLang="en-US" sz="2000">
                <a:latin typeface="华文彩云" pitchFamily="2" charset="-122"/>
                <a:ea typeface="华文彩云" pitchFamily="2" charset="-122"/>
                <a:hlinkClick r:id="rId3" action="ppaction://hlinkfile"/>
              </a:rPr>
              <a:t>公私合营，12.MPG</a:t>
            </a:r>
            <a:endParaRPr lang="zh-CN" altLang="en-US" sz="2000">
              <a:latin typeface="华文彩云" pitchFamily="2" charset="-122"/>
              <a:ea typeface="华文彩云" pitchFamily="2" charset="-122"/>
            </a:endParaRPr>
          </a:p>
        </p:txBody>
      </p:sp>
      <p:sp>
        <p:nvSpPr>
          <p:cNvPr id="75828" name="文本框 4"/>
          <p:cNvSpPr txBox="1"/>
          <p:nvPr/>
        </p:nvSpPr>
        <p:spPr>
          <a:xfrm>
            <a:off x="6205538" y="1954213"/>
            <a:ext cx="2751137" cy="398462"/>
          </a:xfrm>
          <a:prstGeom prst="rect">
            <a:avLst/>
          </a:prstGeom>
          <a:noFill/>
          <a:ln w="9525">
            <a:noFill/>
          </a:ln>
        </p:spPr>
        <p:txBody>
          <a:bodyPr wrap="none" anchor="t">
            <a:spAutoFit/>
          </a:bodyPr>
          <a:p>
            <a:r>
              <a:rPr lang="zh-CN" altLang="en-US" sz="2000">
                <a:latin typeface="华文彩云" pitchFamily="2" charset="-122"/>
                <a:ea typeface="华文彩云" pitchFamily="2" charset="-122"/>
              </a:rPr>
              <a:t>视频：</a:t>
            </a:r>
            <a:r>
              <a:rPr lang="zh-CN" altLang="en-US" sz="2000">
                <a:latin typeface="华文彩云" pitchFamily="2" charset="-122"/>
                <a:ea typeface="华文彩云" pitchFamily="2" charset="-122"/>
                <a:hlinkClick r:id="rId4" action="ppaction://hlinkfile"/>
              </a:rPr>
              <a:t>毛斯博弈 5.mp4</a:t>
            </a:r>
            <a:endParaRPr lang="zh-CN" altLang="en-US" sz="2000">
              <a:latin typeface="华文彩云" pitchFamily="2" charset="-122"/>
              <a:ea typeface="华文彩云" pitchFamily="2" charset="-122"/>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标题 361473"/>
          <p:cNvSpPr>
            <a:spLocks noGrp="1"/>
          </p:cNvSpPr>
          <p:nvPr>
            <p:ph type="title"/>
          </p:nvPr>
        </p:nvSpPr>
        <p:spPr>
          <a:xfrm>
            <a:off x="1706880" y="1190625"/>
            <a:ext cx="3141663" cy="647700"/>
          </a:xfrm>
          <a:solidFill>
            <a:schemeClr val="accent6">
              <a:lumMod val="20000"/>
              <a:lumOff val="80000"/>
            </a:schemeClr>
          </a:solidFill>
          <a:ln w="19050">
            <a:noFill/>
            <a:miter/>
          </a:ln>
        </p:spPr>
        <p:txBody>
          <a:bodyPr anchor="ctr"/>
          <a:p>
            <a:r>
              <a:rPr lang="zh-CN" altLang="en-US" sz="2400" b="1" dirty="0">
                <a:solidFill>
                  <a:srgbClr val="FF0000"/>
                </a:solidFill>
                <a:latin typeface="微软雅黑" panose="020B0503020204020204" charset="-122"/>
                <a:ea typeface="微软雅黑" panose="020B0503020204020204" charset="-122"/>
              </a:rPr>
              <a:t>国家资本主义经济</a:t>
            </a:r>
            <a:endParaRPr lang="zh-CN" altLang="en-US" sz="2400" b="1" dirty="0">
              <a:solidFill>
                <a:srgbClr val="FF0000"/>
              </a:solidFill>
              <a:latin typeface="微软雅黑" panose="020B0503020204020204" charset="-122"/>
              <a:ea typeface="微软雅黑" panose="020B0503020204020204" charset="-122"/>
            </a:endParaRPr>
          </a:p>
        </p:txBody>
      </p:sp>
      <p:sp>
        <p:nvSpPr>
          <p:cNvPr id="12290" name="矩形 361492"/>
          <p:cNvSpPr/>
          <p:nvPr/>
        </p:nvSpPr>
        <p:spPr>
          <a:xfrm>
            <a:off x="265430" y="1982788"/>
            <a:ext cx="5257800" cy="4400550"/>
          </a:xfrm>
          <a:prstGeom prst="rect">
            <a:avLst/>
          </a:prstGeom>
          <a:solidFill>
            <a:srgbClr val="FFFFCC"/>
          </a:solidFill>
          <a:ln w="19050" cap="flat" cmpd="sng">
            <a:noFill/>
            <a:prstDash val="solid"/>
            <a:miter/>
            <a:headEnd type="none" w="med" len="med"/>
            <a:tailEnd type="none" w="med" len="med"/>
          </a:ln>
        </p:spPr>
        <p:txBody>
          <a:bodyPr anchor="t">
            <a:spAutoFit/>
          </a:bodyPr>
          <a:p>
            <a:pPr>
              <a:lnSpc>
                <a:spcPct val="125000"/>
              </a:lnSpc>
              <a:buClr>
                <a:schemeClr val="bg1"/>
              </a:buClr>
            </a:pPr>
            <a:r>
              <a:rPr lang="en-US" altLang="zh-CN" b="1" dirty="0">
                <a:latin typeface="Arial" panose="020B0604020202020204" pitchFamily="34" charset="0"/>
                <a:ea typeface="宋体" panose="02010600030101010101" pitchFamily="2" charset="-122"/>
              </a:rPr>
              <a:t>      </a:t>
            </a:r>
            <a:r>
              <a:rPr lang="zh-CN" altLang="en-US" sz="2000" b="1" dirty="0">
                <a:solidFill>
                  <a:srgbClr val="0000FF"/>
                </a:solidFill>
                <a:latin typeface="楷体" panose="02010609060101010101" charset="-122"/>
                <a:ea typeface="楷体" panose="02010609060101010101" charset="-122"/>
              </a:rPr>
              <a:t>与国家政权相结合，由国家掌握和控制的一种资本主义经济。性质和作用决定于国家的性质。</a:t>
            </a:r>
            <a:endParaRPr lang="zh-CN" altLang="en-US" sz="2000" b="1" dirty="0">
              <a:solidFill>
                <a:srgbClr val="0000FF"/>
              </a:solidFill>
              <a:latin typeface="楷体" panose="02010609060101010101" charset="-122"/>
              <a:ea typeface="楷体" panose="02010609060101010101" charset="-122"/>
            </a:endParaRPr>
          </a:p>
          <a:p>
            <a:pPr>
              <a:lnSpc>
                <a:spcPct val="125000"/>
              </a:lnSpc>
              <a:buClr>
                <a:schemeClr val="bg1"/>
              </a:buClr>
            </a:pPr>
            <a:r>
              <a:rPr lang="zh-CN" altLang="en-US" sz="2000" b="1" dirty="0">
                <a:solidFill>
                  <a:srgbClr val="0000FF"/>
                </a:solidFill>
                <a:latin typeface="楷体" panose="02010609060101010101" charset="-122"/>
                <a:ea typeface="楷体" panose="02010609060101010101" charset="-122"/>
              </a:rPr>
              <a:t>   </a:t>
            </a:r>
            <a:r>
              <a:rPr lang="zh-CN" altLang="en-US" b="1" dirty="0">
                <a:solidFill>
                  <a:srgbClr val="0000FF"/>
                </a:solidFill>
                <a:latin typeface="楷体" panose="02010609060101010101" charset="-122"/>
                <a:ea typeface="楷体" panose="02010609060101010101" charset="-122"/>
              </a:rPr>
              <a:t>在资本主义国家里，为国家所承认并受国家监督，有利于资产阶级和反对无产阶级。实际上就是国家垄断资本主义，是为资产阶级统治服务的，变相的私人资本主义。</a:t>
            </a:r>
            <a:endParaRPr lang="zh-CN" altLang="en-US" b="1" dirty="0">
              <a:solidFill>
                <a:srgbClr val="0000FF"/>
              </a:solidFill>
              <a:latin typeface="楷体" panose="02010609060101010101" charset="-122"/>
              <a:ea typeface="楷体" panose="02010609060101010101" charset="-122"/>
            </a:endParaRPr>
          </a:p>
          <a:p>
            <a:pPr>
              <a:lnSpc>
                <a:spcPct val="125000"/>
              </a:lnSpc>
              <a:buClr>
                <a:schemeClr val="bg1"/>
              </a:buClr>
            </a:pPr>
            <a:r>
              <a:rPr lang="zh-CN" altLang="en-US" b="1" dirty="0">
                <a:solidFill>
                  <a:srgbClr val="0000FF"/>
                </a:solidFill>
                <a:latin typeface="楷体" panose="02010609060101010101" charset="-122"/>
                <a:ea typeface="楷体" panose="02010609060101010101" charset="-122"/>
              </a:rPr>
              <a:t>   新中国成立后，对资本主义工商业实行社会主义改造时期，在中国是“改造资本主义工商业和逐步完成社会主义过渡的必要之路”。现阶段，我国和外国资本家合作经营的企业也属于国家资本主义性质。</a:t>
            </a:r>
            <a:endParaRPr lang="zh-CN" altLang="en-US" b="1" dirty="0">
              <a:solidFill>
                <a:srgbClr val="0000FF"/>
              </a:solidFill>
              <a:latin typeface="楷体" panose="02010609060101010101" charset="-122"/>
              <a:ea typeface="楷体" panose="02010609060101010101" charset="-122"/>
            </a:endParaRPr>
          </a:p>
        </p:txBody>
      </p:sp>
      <p:pic>
        <p:nvPicPr>
          <p:cNvPr id="12291" name="图片 361494" descr="8bc3a701ef99bc10738da53a"/>
          <p:cNvPicPr>
            <a:picLocks noChangeAspect="1"/>
          </p:cNvPicPr>
          <p:nvPr/>
        </p:nvPicPr>
        <p:blipFill>
          <a:blip r:embed="rId1"/>
          <a:stretch>
            <a:fillRect/>
          </a:stretch>
        </p:blipFill>
        <p:spPr>
          <a:xfrm rot="1363161">
            <a:off x="6136640" y="855980"/>
            <a:ext cx="2423795" cy="3296285"/>
          </a:xfrm>
          <a:prstGeom prst="rect">
            <a:avLst/>
          </a:prstGeom>
          <a:noFill/>
          <a:ln w="9525">
            <a:noFill/>
          </a:ln>
        </p:spPr>
      </p:pic>
      <p:sp>
        <p:nvSpPr>
          <p:cNvPr id="361499" name="矩形 361498" descr="白色大理石"/>
          <p:cNvSpPr/>
          <p:nvPr/>
        </p:nvSpPr>
        <p:spPr>
          <a:xfrm>
            <a:off x="5639741" y="4839335"/>
            <a:ext cx="3419486" cy="817562"/>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私人资本主义经济向</a:t>
            </a:r>
            <a:endParaRPr lang="zh-CN" altLang="en-US" sz="3600" strike="noStrike" noProof="1">
              <a:solidFill>
                <a:srgbClr val="FF0000"/>
              </a:solidFill>
              <a:latin typeface="宋体" panose="02010600030101010101" pitchFamily="2" charset="-122"/>
              <a:ea typeface="宋体" panose="02010600030101010101" pitchFamily="2" charset="-122"/>
            </a:endParaRPr>
          </a:p>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国营经济过渡的形式</a:t>
            </a:r>
            <a:endParaRPr lang="zh-CN" altLang="en-US" sz="3600" strike="noStrike" noProof="1">
              <a:solidFill>
                <a:srgbClr val="FF0000"/>
              </a:solidFill>
              <a:latin typeface="宋体" panose="02010600030101010101" pitchFamily="2" charset="-122"/>
              <a:ea typeface="宋体" panose="02010600030101010101" pitchFamily="2" charset="-122"/>
              <a:cs typeface="+mn-cs"/>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占位符 8193"/>
          <p:cNvSpPr>
            <a:spLocks noGrp="1"/>
          </p:cNvSpPr>
          <p:nvPr>
            <p:ph idx="1"/>
          </p:nvPr>
        </p:nvSpPr>
        <p:spPr>
          <a:xfrm>
            <a:off x="202565" y="1302385"/>
            <a:ext cx="8738235" cy="4817110"/>
          </a:xfrm>
        </p:spPr>
        <p:txBody>
          <a:bodyPr anchor="t"/>
          <a:lstStyle/>
          <a:p>
            <a:pPr marL="0" indent="0">
              <a:lnSpc>
                <a:spcPct val="160000"/>
              </a:lnSpc>
              <a:buNone/>
            </a:pPr>
            <a:r>
              <a:rPr lang="zh-CN" altLang="en-US" b="1" dirty="0">
                <a:solidFill>
                  <a:srgbClr val="FF0000"/>
                </a:solidFill>
                <a:effectLst/>
                <a:latin typeface="微软雅黑" panose="020B0503020204020204" charset="-122"/>
                <a:ea typeface="微软雅黑" panose="020B0503020204020204" charset="-122"/>
              </a:rPr>
              <a:t>主要有三种经济成分：</a:t>
            </a:r>
            <a:endParaRPr lang="zh-CN" altLang="en-US" b="1" dirty="0">
              <a:solidFill>
                <a:srgbClr val="FF0000"/>
              </a:solidFill>
              <a:effectLst/>
              <a:latin typeface="微软雅黑" panose="020B0503020204020204" charset="-122"/>
              <a:ea typeface="微软雅黑" panose="020B0503020204020204" charset="-122"/>
            </a:endParaRPr>
          </a:p>
          <a:p>
            <a:pPr marL="457200" lvl="1" indent="0">
              <a:lnSpc>
                <a:spcPct val="160000"/>
              </a:lnSpc>
              <a:buClr>
                <a:srgbClr val="FF0000"/>
              </a:buClr>
              <a:buNone/>
            </a:pPr>
            <a:r>
              <a:rPr lang="zh-CN" altLang="en-US" sz="2400" b="1" dirty="0">
                <a:solidFill>
                  <a:schemeClr val="accent2">
                    <a:lumMod val="75000"/>
                  </a:schemeClr>
                </a:solidFill>
                <a:effectLst/>
                <a:latin typeface="微软雅黑" panose="020B0503020204020204" charset="-122"/>
                <a:ea typeface="微软雅黑" panose="020B0503020204020204" charset="-122"/>
              </a:rPr>
              <a:t> 社会主义经济  （领导地位）</a:t>
            </a:r>
            <a:endParaRPr lang="zh-CN" altLang="en-US" sz="2400" b="1" dirty="0">
              <a:solidFill>
                <a:schemeClr val="accent2">
                  <a:lumMod val="75000"/>
                </a:schemeClr>
              </a:solidFill>
              <a:effectLst/>
              <a:latin typeface="微软雅黑" panose="020B0503020204020204" charset="-122"/>
              <a:ea typeface="微软雅黑" panose="020B0503020204020204" charset="-122"/>
            </a:endParaRPr>
          </a:p>
          <a:p>
            <a:pPr marL="457200" lvl="1" indent="0">
              <a:lnSpc>
                <a:spcPct val="160000"/>
              </a:lnSpc>
              <a:buClr>
                <a:srgbClr val="FF0000"/>
              </a:buClr>
              <a:buNone/>
            </a:pPr>
            <a:r>
              <a:rPr lang="zh-CN" altLang="en-US" sz="2400" b="1" dirty="0">
                <a:solidFill>
                  <a:schemeClr val="accent2">
                    <a:lumMod val="75000"/>
                  </a:schemeClr>
                </a:solidFill>
                <a:effectLst/>
                <a:latin typeface="微软雅黑" panose="020B0503020204020204" charset="-122"/>
                <a:ea typeface="微软雅黑" panose="020B0503020204020204" charset="-122"/>
              </a:rPr>
              <a:t> 个体经济         （绝对优势）</a:t>
            </a:r>
            <a:endParaRPr lang="zh-CN" altLang="en-US" sz="2400" b="1" dirty="0">
              <a:solidFill>
                <a:schemeClr val="accent2">
                  <a:lumMod val="75000"/>
                </a:schemeClr>
              </a:solidFill>
              <a:effectLst/>
              <a:latin typeface="微软雅黑" panose="020B0503020204020204" charset="-122"/>
              <a:ea typeface="微软雅黑" panose="020B0503020204020204" charset="-122"/>
            </a:endParaRPr>
          </a:p>
          <a:p>
            <a:pPr marL="457200" lvl="1" indent="0">
              <a:lnSpc>
                <a:spcPct val="160000"/>
              </a:lnSpc>
              <a:buClr>
                <a:srgbClr val="FF0000"/>
              </a:buClr>
              <a:buNone/>
            </a:pPr>
            <a:r>
              <a:rPr lang="zh-CN" altLang="en-US" sz="2400" b="1" dirty="0">
                <a:solidFill>
                  <a:schemeClr val="accent2">
                    <a:lumMod val="75000"/>
                  </a:schemeClr>
                </a:solidFill>
                <a:effectLst/>
                <a:latin typeface="微软雅黑" panose="020B0503020204020204" charset="-122"/>
                <a:ea typeface="微软雅黑" panose="020B0503020204020204" charset="-122"/>
              </a:rPr>
              <a:t> 资本主义经济</a:t>
            </a:r>
            <a:endParaRPr lang="zh-CN" altLang="en-US" sz="2400" dirty="0">
              <a:solidFill>
                <a:schemeClr val="tx2"/>
              </a:solidFill>
              <a:effectLst/>
              <a:latin typeface="微软雅黑" panose="020B0503020204020204" charset="-122"/>
              <a:ea typeface="微软雅黑" panose="020B0503020204020204" charset="-122"/>
            </a:endParaRPr>
          </a:p>
          <a:p>
            <a:pPr marL="0" indent="0">
              <a:lnSpc>
                <a:spcPct val="160000"/>
              </a:lnSpc>
              <a:buNone/>
            </a:pPr>
            <a:r>
              <a:rPr lang="zh-CN" altLang="en-US" sz="2400" dirty="0">
                <a:effectLst/>
                <a:latin typeface="微软雅黑" panose="020B0503020204020204" charset="-122"/>
                <a:ea typeface="微软雅黑" panose="020B0503020204020204" charset="-122"/>
              </a:rPr>
              <a:t>       通过没收官僚资本而形成的社会主义的国营经济，掌握了国民经济的命脉，居于领导地位。而以农业和手工业为主体的个体经济，则在国民经济中占绝对优势。</a:t>
            </a:r>
            <a:endParaRPr lang="zh-CN" altLang="en-US" sz="2400" dirty="0">
              <a:effectLst/>
              <a:latin typeface="微软雅黑" panose="020B0503020204020204" charset="-122"/>
              <a:ea typeface="微软雅黑" panose="020B0503020204020204" charset="-122"/>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占位符 9217"/>
          <p:cNvSpPr>
            <a:spLocks noGrp="1"/>
          </p:cNvSpPr>
          <p:nvPr>
            <p:ph idx="1"/>
          </p:nvPr>
        </p:nvSpPr>
        <p:spPr>
          <a:xfrm>
            <a:off x="95250" y="1494155"/>
            <a:ext cx="8738235" cy="4959350"/>
          </a:xfrm>
        </p:spPr>
        <p:txBody>
          <a:bodyPr anchor="t"/>
          <a:lstStyle/>
          <a:p>
            <a:pPr>
              <a:lnSpc>
                <a:spcPct val="150000"/>
              </a:lnSpc>
              <a:buClr>
                <a:srgbClr val="FF0000"/>
              </a:buClr>
              <a:buFont typeface="Wingdings" panose="05000000000000000000" pitchFamily="2" charset="2"/>
              <a:buChar char="p"/>
            </a:pPr>
            <a:r>
              <a:rPr lang="en-US" altLang="zh-CN" b="1" dirty="0">
                <a:solidFill>
                  <a:srgbClr val="FF0000"/>
                </a:solidFill>
                <a:latin typeface="微软雅黑" panose="020B0503020204020204" charset="-122"/>
                <a:ea typeface="微软雅黑" panose="020B0503020204020204" charset="-122"/>
              </a:rPr>
              <a:t> </a:t>
            </a:r>
            <a:r>
              <a:rPr lang="zh-CN" altLang="en-US" b="1" dirty="0">
                <a:solidFill>
                  <a:srgbClr val="FF0000"/>
                </a:solidFill>
                <a:latin typeface="微软雅黑" panose="020B0503020204020204" charset="-122"/>
                <a:ea typeface="微软雅黑" panose="020B0503020204020204" charset="-122"/>
              </a:rPr>
              <a:t>新民主主义的社会结构</a:t>
            </a:r>
            <a:endParaRPr lang="zh-CN" altLang="en-US" b="1" dirty="0">
              <a:solidFill>
                <a:srgbClr val="FF0000"/>
              </a:solidFill>
              <a:latin typeface="微软雅黑" panose="020B0503020204020204" charset="-122"/>
              <a:ea typeface="微软雅黑" panose="020B0503020204020204" charset="-122"/>
            </a:endParaRPr>
          </a:p>
          <a:p>
            <a:pPr lvl="1">
              <a:lnSpc>
                <a:spcPct val="130000"/>
              </a:lnSpc>
              <a:buClr>
                <a:srgbClr val="000099"/>
              </a:buClr>
              <a:buFont typeface="Wingdings" panose="05000000000000000000" pitchFamily="2" charset="2"/>
              <a:buChar char="l"/>
            </a:pPr>
            <a:r>
              <a:rPr lang="zh-CN" altLang="en-US" sz="2400" dirty="0">
                <a:solidFill>
                  <a:schemeClr val="tx2"/>
                </a:solidFill>
                <a:latin typeface="微软雅黑" panose="020B0503020204020204" charset="-122"/>
                <a:ea typeface="微软雅黑" panose="020B0503020204020204" charset="-122"/>
              </a:rPr>
              <a:t> 工人阶级</a:t>
            </a:r>
            <a:endParaRPr lang="zh-CN" altLang="en-US" sz="2400" dirty="0">
              <a:solidFill>
                <a:schemeClr val="tx2"/>
              </a:solidFill>
              <a:latin typeface="微软雅黑" panose="020B0503020204020204" charset="-122"/>
              <a:ea typeface="微软雅黑" panose="020B0503020204020204" charset="-122"/>
            </a:endParaRPr>
          </a:p>
          <a:p>
            <a:pPr lvl="1">
              <a:lnSpc>
                <a:spcPct val="130000"/>
              </a:lnSpc>
              <a:buClr>
                <a:srgbClr val="000099"/>
              </a:buClr>
              <a:buFont typeface="Wingdings" panose="05000000000000000000" pitchFamily="2" charset="2"/>
              <a:buChar char="l"/>
            </a:pPr>
            <a:r>
              <a:rPr lang="zh-CN" altLang="en-US" sz="2400" dirty="0">
                <a:solidFill>
                  <a:schemeClr val="tx2"/>
                </a:solidFill>
                <a:latin typeface="微软雅黑" panose="020B0503020204020204" charset="-122"/>
                <a:ea typeface="微软雅黑" panose="020B0503020204020204" charset="-122"/>
              </a:rPr>
              <a:t> 农民阶级和其他小资产阶级</a:t>
            </a:r>
            <a:endParaRPr lang="zh-CN" altLang="en-US" sz="2400" dirty="0">
              <a:solidFill>
                <a:schemeClr val="tx2"/>
              </a:solidFill>
              <a:latin typeface="微软雅黑" panose="020B0503020204020204" charset="-122"/>
              <a:ea typeface="微软雅黑" panose="020B0503020204020204" charset="-122"/>
            </a:endParaRPr>
          </a:p>
          <a:p>
            <a:pPr lvl="1">
              <a:lnSpc>
                <a:spcPct val="130000"/>
              </a:lnSpc>
              <a:buClr>
                <a:srgbClr val="000099"/>
              </a:buClr>
              <a:buFont typeface="Wingdings" panose="05000000000000000000" pitchFamily="2" charset="2"/>
              <a:buChar char="l"/>
            </a:pPr>
            <a:r>
              <a:rPr lang="zh-CN" altLang="en-US" sz="2400" dirty="0">
                <a:solidFill>
                  <a:schemeClr val="tx2"/>
                </a:solidFill>
                <a:latin typeface="微软雅黑" panose="020B0503020204020204" charset="-122"/>
                <a:ea typeface="微软雅黑" panose="020B0503020204020204" charset="-122"/>
              </a:rPr>
              <a:t> 民族资产阶级</a:t>
            </a:r>
            <a:endParaRPr lang="zh-CN" altLang="en-US" sz="2400" dirty="0">
              <a:solidFill>
                <a:schemeClr val="tx2"/>
              </a:solidFill>
              <a:latin typeface="微软雅黑" panose="020B0503020204020204" charset="-122"/>
              <a:ea typeface="微软雅黑" panose="020B0503020204020204" charset="-122"/>
            </a:endParaRPr>
          </a:p>
          <a:p>
            <a:pPr marL="0" indent="0">
              <a:lnSpc>
                <a:spcPct val="150000"/>
              </a:lnSpc>
              <a:buNone/>
            </a:pPr>
            <a:r>
              <a:rPr lang="zh-CN" altLang="en-US"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三种基本的经济成分以及与之相联系的三种基本的阶级力量之间的矛盾，集中表现为</a:t>
            </a:r>
            <a:r>
              <a:rPr lang="zh-CN" altLang="en-US" sz="2400" b="1" dirty="0">
                <a:solidFill>
                  <a:schemeClr val="accent2">
                    <a:lumMod val="75000"/>
                  </a:schemeClr>
                </a:solidFill>
                <a:latin typeface="微软雅黑" panose="020B0503020204020204" charset="-122"/>
                <a:ea typeface="微软雅黑" panose="020B0503020204020204" charset="-122"/>
              </a:rPr>
              <a:t>资本主义和社会主义两条道路、资产阶级和工人阶级两个阶级的矛盾</a:t>
            </a:r>
            <a:r>
              <a:rPr lang="zh-CN" altLang="en-US" sz="2400" dirty="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p:txBody>
      </p:sp>
      <p:pic>
        <p:nvPicPr>
          <p:cNvPr id="15365" name="图片 165904" descr="05300000408119127522533424047"/>
          <p:cNvPicPr>
            <a:picLocks noChangeAspect="1"/>
          </p:cNvPicPr>
          <p:nvPr/>
        </p:nvPicPr>
        <p:blipFill>
          <a:blip r:embed="rId1"/>
          <a:srcRect l="5515" t="12323" r="2515"/>
          <a:stretch>
            <a:fillRect/>
          </a:stretch>
        </p:blipFill>
        <p:spPr>
          <a:xfrm>
            <a:off x="5530850" y="1494155"/>
            <a:ext cx="3187700" cy="2270125"/>
          </a:xfrm>
          <a:prstGeom prst="rect">
            <a:avLst/>
          </a:prstGeom>
          <a:noFill/>
          <a:ln w="9525">
            <a:noFill/>
          </a:ln>
        </p:spPr>
      </p:pic>
    </p:spTree>
  </p:cSld>
  <p:clrMapOvr>
    <a:masterClrMapping/>
  </p:clrMapOvr>
  <p:transition>
    <p:fade/>
  </p:transition>
</p:sld>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9786</Words>
  <Application>WPS 演示</Application>
  <PresentationFormat>全屏显示(4:3)</PresentationFormat>
  <Paragraphs>556</Paragraphs>
  <Slides>64</Slides>
  <Notes>2</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64</vt:i4>
      </vt:variant>
    </vt:vector>
  </HeadingPairs>
  <TitlesOfParts>
    <vt:vector size="87" baseType="lpstr">
      <vt:lpstr>Arial</vt:lpstr>
      <vt:lpstr>宋体</vt:lpstr>
      <vt:lpstr>Wingdings</vt:lpstr>
      <vt:lpstr>Times New Roman</vt:lpstr>
      <vt:lpstr>Verdana</vt:lpstr>
      <vt:lpstr>Stone Sans</vt:lpstr>
      <vt:lpstr>微软雅黑</vt:lpstr>
      <vt:lpstr>幼圆</vt:lpstr>
      <vt:lpstr>楷体</vt:lpstr>
      <vt:lpstr>黑体</vt:lpstr>
      <vt:lpstr>华文楷体</vt:lpstr>
      <vt:lpstr>华文隶书</vt:lpstr>
      <vt:lpstr>Arial Unicode MS</vt:lpstr>
      <vt:lpstr>Calibri</vt:lpstr>
      <vt:lpstr>Comic Sans MS</vt:lpstr>
      <vt:lpstr>华文新魏</vt:lpstr>
      <vt:lpstr>楷体_GB2312</vt:lpstr>
      <vt:lpstr>华文行楷</vt:lpstr>
      <vt:lpstr>华文行楷</vt:lpstr>
      <vt:lpstr>华文彩云</vt:lpstr>
      <vt:lpstr>Segoe Print</vt:lpstr>
      <vt:lpstr>新宋体</vt:lpstr>
      <vt:lpstr>2_默认设计模板</vt:lpstr>
      <vt:lpstr>2019年春季学期</vt:lpstr>
      <vt:lpstr>第三章 社会主义改造理论</vt:lpstr>
      <vt:lpstr>PowerPoint 演示文稿</vt:lpstr>
      <vt:lpstr>新民主主义</vt:lpstr>
      <vt:lpstr>PowerPoint 演示文稿</vt:lpstr>
      <vt:lpstr>合作社经济</vt:lpstr>
      <vt:lpstr>国家资本主义经济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坚持社会主义工业化建设与社会主义改造同时并举</vt:lpstr>
      <vt:lpstr>采取积极引导、逐步过渡的方式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阶级关系</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2018年春季学期</dc:title>
  <dc:creator>lenovo</dc:creator>
  <cp:lastModifiedBy>li</cp:lastModifiedBy>
  <cp:revision>202</cp:revision>
  <dcterms:created xsi:type="dcterms:W3CDTF">2013-05-06T06:13:00Z</dcterms:created>
  <dcterms:modified xsi:type="dcterms:W3CDTF">2019-03-31T02:59:12Z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